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Default Extension="vml" ContentType="application/vnd.openxmlformats-officedocument.vmlDrawing"/>
  <Default Extension="gif" ContentType="image/gif"/>
  <Override PartName="/ppt/notesSlides/notesSlide8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Default Extension="png" ContentType="image/png"/>
  <Default Extension="bin" ContentType="application/vnd.openxmlformats-officedocument.oleObject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Default Extension="wdp" ContentType="image/vnd.ms-photo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8"/>
  </p:notesMasterIdLst>
  <p:sldIdLst>
    <p:sldId id="426" r:id="rId2"/>
    <p:sldId id="992" r:id="rId3"/>
    <p:sldId id="868" r:id="rId4"/>
    <p:sldId id="866" r:id="rId5"/>
    <p:sldId id="869" r:id="rId6"/>
    <p:sldId id="988" r:id="rId7"/>
    <p:sldId id="1008" r:id="rId8"/>
    <p:sldId id="1009" r:id="rId9"/>
    <p:sldId id="1010" r:id="rId10"/>
    <p:sldId id="1011" r:id="rId11"/>
    <p:sldId id="1012" r:id="rId12"/>
    <p:sldId id="1013" r:id="rId13"/>
    <p:sldId id="1014" r:id="rId14"/>
    <p:sldId id="1015" r:id="rId15"/>
    <p:sldId id="1016" r:id="rId16"/>
    <p:sldId id="1017" r:id="rId17"/>
    <p:sldId id="1006" r:id="rId18"/>
    <p:sldId id="1007" r:id="rId19"/>
    <p:sldId id="1027" r:id="rId20"/>
    <p:sldId id="1028" r:id="rId21"/>
    <p:sldId id="1025" r:id="rId22"/>
    <p:sldId id="1026" r:id="rId23"/>
    <p:sldId id="994" r:id="rId24"/>
    <p:sldId id="996" r:id="rId25"/>
    <p:sldId id="1003" r:id="rId26"/>
    <p:sldId id="1024" r:id="rId27"/>
    <p:sldId id="1023" r:id="rId28"/>
    <p:sldId id="896" r:id="rId29"/>
    <p:sldId id="1029" r:id="rId30"/>
    <p:sldId id="897" r:id="rId31"/>
    <p:sldId id="946" r:id="rId32"/>
    <p:sldId id="973" r:id="rId33"/>
    <p:sldId id="947" r:id="rId34"/>
    <p:sldId id="975" r:id="rId35"/>
    <p:sldId id="948" r:id="rId36"/>
    <p:sldId id="978" r:id="rId37"/>
    <p:sldId id="977" r:id="rId38"/>
    <p:sldId id="1005" r:id="rId39"/>
    <p:sldId id="1018" r:id="rId40"/>
    <p:sldId id="1019" r:id="rId41"/>
    <p:sldId id="1020" r:id="rId42"/>
    <p:sldId id="1021" r:id="rId43"/>
    <p:sldId id="1022" r:id="rId44"/>
    <p:sldId id="969" r:id="rId45"/>
    <p:sldId id="970" r:id="rId46"/>
    <p:sldId id="971" r:id="rId47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clrMru>
    <a:srgbClr val="0000CC"/>
    <a:srgbClr val="0000FF"/>
    <a:srgbClr val="FF9900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660B408-B3CF-4A94-85FC-2B1E0A45F4A2}" styleName="深色样式 2 - 强调 1/强调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2833802-FEF1-4C79-8D5D-14CF1EAF98D9}" styleName="浅色样式 2 - 强调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29" autoAdjust="0"/>
    <p:restoredTop sz="95764" autoAdjust="0"/>
  </p:normalViewPr>
  <p:slideViewPr>
    <p:cSldViewPr>
      <p:cViewPr varScale="1">
        <p:scale>
          <a:sx n="64" d="100"/>
          <a:sy n="64" d="100"/>
        </p:scale>
        <p:origin x="-1458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30" d="100"/>
        <a:sy n="130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5F5EE6-8BDD-411B-9607-D066D472538C}" type="datetimeFigureOut">
              <a:rPr lang="zh-CN" altLang="en-US" smtClean="0"/>
              <a:pPr/>
              <a:t>2016/2/15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94FCE4-AD5E-4420-9B57-52264FA0EB2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9887904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A15D9A3-CE58-4EA4-938A-CF3BCE38F54F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1</a:t>
            </a:fld>
            <a:endParaRPr lang="en-US" altLang="zh-CN" smtClean="0">
              <a:solidFill>
                <a:srgbClr val="000000"/>
              </a:solidFill>
            </a:endParaRPr>
          </a:p>
        </p:txBody>
      </p:sp>
      <p:sp>
        <p:nvSpPr>
          <p:cNvPr id="772098" name="Rectangle 7"/>
          <p:cNvSpPr txBox="1">
            <a:spLocks noGrp="1" noChangeArrowheads="1"/>
          </p:cNvSpPr>
          <p:nvPr/>
        </p:nvSpPr>
        <p:spPr bwMode="auto">
          <a:xfrm>
            <a:off x="3885453" y="8686362"/>
            <a:ext cx="2970946" cy="4561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531" tIns="45766" rIns="91531" bIns="45766" anchor="b"/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fld id="{A8D58301-9D7C-49CE-85F2-653AD16D6B14}" type="slidenum">
              <a:rPr lang="en-US" altLang="zh-CN" sz="1200">
                <a:solidFill>
                  <a:srgbClr val="000000"/>
                </a:solidFill>
                <a:latin typeface="Arial" charset="0"/>
              </a:rPr>
              <a:pPr algn="r" fontAlgn="base">
                <a:spcBef>
                  <a:spcPct val="0"/>
                </a:spcBef>
                <a:spcAft>
                  <a:spcPct val="0"/>
                </a:spcAft>
              </a:pPr>
              <a:t>1</a:t>
            </a:fld>
            <a:endParaRPr lang="en-US" altLang="zh-CN" sz="12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7720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72100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smtClean="0"/>
          </a:p>
        </p:txBody>
      </p:sp>
    </p:spTree>
    <p:extLst>
      <p:ext uri="{BB962C8B-B14F-4D97-AF65-F5344CB8AC3E}">
        <p14:creationId xmlns="" xmlns:p14="http://schemas.microsoft.com/office/powerpoint/2010/main" val="19710303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3667" name="备注占位符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zh-CN" altLang="en-US" smtClean="0">
                <a:latin typeface="Arial" pitchFamily="34" charset="0"/>
              </a:rPr>
              <a:t>标题北航进入新世纪，</a:t>
            </a:r>
            <a:r>
              <a:rPr lang="en-US" altLang="zh-CN" smtClean="0">
                <a:latin typeface="Arial" pitchFamily="34" charset="0"/>
              </a:rPr>
              <a:t>……….</a:t>
            </a:r>
            <a:endParaRPr lang="zh-CN" altLang="en-US" smtClean="0">
              <a:latin typeface="Arial" pitchFamily="34" charset="0"/>
            </a:endParaRPr>
          </a:p>
        </p:txBody>
      </p:sp>
      <p:sp>
        <p:nvSpPr>
          <p:cNvPr id="113668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421B930-3104-402F-AA02-C462C82AAB06}" type="slidenum">
              <a:rPr lang="en-US" altLang="zh-CN">
                <a:solidFill>
                  <a:srgbClr val="000000"/>
                </a:solidFill>
              </a:rPr>
              <a:pPr/>
              <a:t>12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6894779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4FCE4-AD5E-4420-9B57-52264FA0EB27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1152312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/>
          <p:cNvSpPr txBox="1">
            <a:spLocks noGrp="1" noChangeArrowheads="1"/>
          </p:cNvSpPr>
          <p:nvPr/>
        </p:nvSpPr>
        <p:spPr bwMode="auto">
          <a:xfrm>
            <a:off x="3850294" y="9379542"/>
            <a:ext cx="2945862" cy="493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264" tIns="47632" rIns="95264" bIns="47632" anchor="b"/>
          <a:lstStyle>
            <a:lvl1pPr defTabSz="990600" eaLnBrk="0" hangingPunct="0">
              <a:defRPr sz="2200" b="1">
                <a:solidFill>
                  <a:srgbClr val="003399"/>
                </a:solidFill>
                <a:latin typeface="Verdana" pitchFamily="34" charset="0"/>
                <a:ea typeface="黑体" pitchFamily="49" charset="-122"/>
              </a:defRPr>
            </a:lvl1pPr>
            <a:lvl2pPr marL="742950" indent="-285750" defTabSz="990600" eaLnBrk="0" hangingPunct="0">
              <a:defRPr sz="2200" b="1">
                <a:solidFill>
                  <a:srgbClr val="003399"/>
                </a:solidFill>
                <a:latin typeface="Verdana" pitchFamily="34" charset="0"/>
                <a:ea typeface="黑体" pitchFamily="49" charset="-122"/>
              </a:defRPr>
            </a:lvl2pPr>
            <a:lvl3pPr marL="1143000" indent="-228600" defTabSz="990600" eaLnBrk="0" hangingPunct="0">
              <a:defRPr sz="2200" b="1">
                <a:solidFill>
                  <a:srgbClr val="003399"/>
                </a:solidFill>
                <a:latin typeface="Verdana" pitchFamily="34" charset="0"/>
                <a:ea typeface="黑体" pitchFamily="49" charset="-122"/>
              </a:defRPr>
            </a:lvl3pPr>
            <a:lvl4pPr marL="1600200" indent="-228600" defTabSz="990600" eaLnBrk="0" hangingPunct="0">
              <a:defRPr sz="2200" b="1">
                <a:solidFill>
                  <a:srgbClr val="003399"/>
                </a:solidFill>
                <a:latin typeface="Verdana" pitchFamily="34" charset="0"/>
                <a:ea typeface="黑体" pitchFamily="49" charset="-122"/>
              </a:defRPr>
            </a:lvl4pPr>
            <a:lvl5pPr marL="2057400" indent="-228600" defTabSz="990600" eaLnBrk="0" hangingPunct="0">
              <a:defRPr sz="2200" b="1">
                <a:solidFill>
                  <a:srgbClr val="003399"/>
                </a:solidFill>
                <a:latin typeface="Verdana" pitchFamily="34" charset="0"/>
                <a:ea typeface="黑体" pitchFamily="49" charset="-122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rgbClr val="003399"/>
                </a:solidFill>
                <a:latin typeface="Verdana" pitchFamily="34" charset="0"/>
                <a:ea typeface="黑体" pitchFamily="49" charset="-122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rgbClr val="003399"/>
                </a:solidFill>
                <a:latin typeface="Verdana" pitchFamily="34" charset="0"/>
                <a:ea typeface="黑体" pitchFamily="49" charset="-122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rgbClr val="003399"/>
                </a:solidFill>
                <a:latin typeface="Verdana" pitchFamily="34" charset="0"/>
                <a:ea typeface="黑体" pitchFamily="49" charset="-122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rgbClr val="003399"/>
                </a:solidFill>
                <a:latin typeface="Verdana" pitchFamily="34" charset="0"/>
                <a:ea typeface="黑体" pitchFamily="49" charset="-122"/>
              </a:defRPr>
            </a:lvl9pPr>
          </a:lstStyle>
          <a:p>
            <a:pPr algn="r" eaLnBrk="1" hangingPunct="1"/>
            <a:fld id="{94CFB2D5-54E7-4F79-821A-1032D7DECA34}" type="slidenum">
              <a:rPr lang="en-US" altLang="zh-CN" sz="1300" b="0">
                <a:solidFill>
                  <a:prstClr val="black"/>
                </a:solidFill>
                <a:latin typeface="Arial" charset="0"/>
                <a:ea typeface="宋体" charset="-122"/>
              </a:rPr>
              <a:pPr algn="r" eaLnBrk="1" hangingPunct="1"/>
              <a:t>20</a:t>
            </a:fld>
            <a:endParaRPr lang="en-US" altLang="zh-CN" sz="1300" b="0">
              <a:solidFill>
                <a:prstClr val="black"/>
              </a:solidFill>
              <a:latin typeface="Arial" charset="0"/>
              <a:ea typeface="宋体" charset="-122"/>
            </a:endParaRPr>
          </a:p>
        </p:txBody>
      </p:sp>
      <p:sp>
        <p:nvSpPr>
          <p:cNvPr id="11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31863" y="741363"/>
            <a:ext cx="4933950" cy="3702050"/>
          </a:xfrm>
          <a:ln/>
        </p:spPr>
      </p:sp>
      <p:sp>
        <p:nvSpPr>
          <p:cNvPr id="11268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mtClean="0">
              <a:ea typeface="宋体" charset="-12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7513095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4FCE4-AD5E-4420-9B57-52264FA0EB27}" type="slidenum">
              <a:rPr lang="zh-CN" altLang="en-US" smtClean="0"/>
              <a:pPr/>
              <a:t>28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35247089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4FCE4-AD5E-4420-9B57-52264FA0EB27}" type="slidenum">
              <a:rPr lang="zh-CN" altLang="en-US" smtClean="0"/>
              <a:pPr/>
              <a:t>29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35247089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4FCE4-AD5E-4420-9B57-52264FA0EB27}" type="slidenum">
              <a:rPr lang="zh-CN" altLang="en-US" smtClean="0"/>
              <a:pPr/>
              <a:t>36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7566744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94FCE4-AD5E-4420-9B57-52264FA0EB27}" type="slidenum">
              <a:rPr lang="zh-CN" altLang="en-US" smtClean="0"/>
              <a:pPr/>
              <a:t>40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36529848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3.png"/><Relationship Id="rId4" Type="http://schemas.openxmlformats.org/officeDocument/2006/relationships/oleObject" Target="../embeddings/oleObject2.bin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3.png"/><Relationship Id="rId4" Type="http://schemas.openxmlformats.org/officeDocument/2006/relationships/oleObject" Target="../embeddings/oleObject3.bin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3.png"/><Relationship Id="rId4" Type="http://schemas.openxmlformats.org/officeDocument/2006/relationships/oleObject" Target="../embeddings/oleObject4.bin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jpeg"/><Relationship Id="rId7" Type="http://schemas.openxmlformats.org/officeDocument/2006/relationships/image" Target="../media/image4.png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6.bin"/><Relationship Id="rId5" Type="http://schemas.openxmlformats.org/officeDocument/2006/relationships/image" Target="../media/image3.png"/><Relationship Id="rId4" Type="http://schemas.openxmlformats.org/officeDocument/2006/relationships/oleObject" Target="../embeddings/oleObject5.bin"/><Relationship Id="rId9" Type="http://schemas.openxmlformats.org/officeDocument/2006/relationships/oleObject" Target="../embeddings/oleObject7.bin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3.png"/><Relationship Id="rId4" Type="http://schemas.openxmlformats.org/officeDocument/2006/relationships/oleObject" Target="../embeddings/oleObject8.bin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4" descr="图片1副本"/>
          <p:cNvPicPr>
            <a:picLocks noChangeAspect="1" noChangeArrowheads="1"/>
          </p:cNvPicPr>
          <p:nvPr/>
        </p:nvPicPr>
        <p:blipFill>
          <a:blip r:embed="rId3" cstate="print">
            <a:lum bright="10000" contrast="60000"/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196975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</p:spPr>
      </p:pic>
      <p:graphicFrame>
        <p:nvGraphicFramePr>
          <p:cNvPr id="5" name="Object 2"/>
          <p:cNvGraphicFramePr>
            <a:graphicFrameLocks noChangeAspect="1"/>
          </p:cNvGraphicFramePr>
          <p:nvPr/>
        </p:nvGraphicFramePr>
        <p:xfrm>
          <a:off x="0" y="6783388"/>
          <a:ext cx="9144000" cy="74612"/>
        </p:xfrm>
        <a:graphic>
          <a:graphicData uri="http://schemas.openxmlformats.org/presentationml/2006/ole">
            <p:oleObj spid="_x0000_s2731" name="Image" r:id="rId4" imgW="11326984" imgH="4571429" progId="">
              <p:embed/>
            </p:oleObj>
          </a:graphicData>
        </a:graphic>
      </p:graphicFrame>
      <p:pic>
        <p:nvPicPr>
          <p:cNvPr id="6" name="Picture 13" descr="E:\MY DOC\北航简介\LOGO\BUAA LOGO.gif"/>
          <p:cNvPicPr>
            <a:picLocks noChangeAspect="1" noChangeArrowheads="1"/>
          </p:cNvPicPr>
          <p:nvPr userDrawn="1"/>
        </p:nvPicPr>
        <p:blipFill>
          <a:blip r:embed="rId5" cstate="screen">
            <a:lum contrast="-40000"/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2288" y="133350"/>
            <a:ext cx="935037" cy="935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748713" y="6456363"/>
            <a:ext cx="395287" cy="401637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CB2CA6E-B8B8-4C1E-807F-DB4F326F9549}" type="slidenum">
              <a:rPr lang="zh-CN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285555389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4" descr="图片1副本"/>
          <p:cNvPicPr>
            <a:picLocks noChangeAspect="1" noChangeArrowheads="1"/>
          </p:cNvPicPr>
          <p:nvPr userDrawn="1"/>
        </p:nvPicPr>
        <p:blipFill>
          <a:blip r:embed="rId3" cstate="print">
            <a:lum bright="10000" contrast="60000"/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196975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</p:spPr>
      </p:pic>
      <p:graphicFrame>
        <p:nvGraphicFramePr>
          <p:cNvPr id="5" name="Object 2"/>
          <p:cNvGraphicFramePr>
            <a:graphicFrameLocks noChangeAspect="1"/>
          </p:cNvGraphicFramePr>
          <p:nvPr/>
        </p:nvGraphicFramePr>
        <p:xfrm>
          <a:off x="0" y="6783388"/>
          <a:ext cx="9144000" cy="74612"/>
        </p:xfrm>
        <a:graphic>
          <a:graphicData uri="http://schemas.openxmlformats.org/presentationml/2006/ole">
            <p:oleObj spid="_x0000_s3755" name="Image" r:id="rId4" imgW="11326984" imgH="4571429" progId="">
              <p:embed/>
            </p:oleObj>
          </a:graphicData>
        </a:graphic>
      </p:graphicFrame>
      <p:pic>
        <p:nvPicPr>
          <p:cNvPr id="6" name="Picture 13" descr="E:\MY DOC\北航简介\LOGO\BUAA LOGO.gif"/>
          <p:cNvPicPr>
            <a:picLocks noChangeAspect="1" noChangeArrowheads="1"/>
          </p:cNvPicPr>
          <p:nvPr userDrawn="1"/>
        </p:nvPicPr>
        <p:blipFill>
          <a:blip r:embed="rId5" cstate="screen">
            <a:lum contrast="-40000"/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2288" y="133350"/>
            <a:ext cx="935037" cy="935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400"/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>
              <a:lnSpc>
                <a:spcPct val="110000"/>
              </a:lnSpc>
              <a:buFont typeface="Wingdings" pitchFamily="2" charset="2"/>
              <a:buChar char="p"/>
              <a:defRPr sz="3200">
                <a:latin typeface="+mn-ea"/>
                <a:ea typeface="+mn-ea"/>
              </a:defRPr>
            </a:lvl1pPr>
            <a:lvl2pPr>
              <a:lnSpc>
                <a:spcPct val="110000"/>
              </a:lnSpc>
              <a:defRPr sz="2800">
                <a:latin typeface="+mn-ea"/>
                <a:ea typeface="+mn-ea"/>
              </a:defRPr>
            </a:lvl2pPr>
            <a:lvl3pPr>
              <a:lnSpc>
                <a:spcPct val="110000"/>
              </a:lnSpc>
              <a:defRPr sz="2400">
                <a:latin typeface="+mn-ea"/>
                <a:ea typeface="+mn-ea"/>
              </a:defRPr>
            </a:lvl3pPr>
            <a:lvl4pPr>
              <a:lnSpc>
                <a:spcPct val="110000"/>
              </a:lnSpc>
              <a:defRPr sz="2000">
                <a:latin typeface="+mn-ea"/>
                <a:ea typeface="+mn-ea"/>
              </a:defRPr>
            </a:lvl4pPr>
            <a:lvl5pPr>
              <a:lnSpc>
                <a:spcPct val="110000"/>
              </a:lnSpc>
              <a:defRPr sz="20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</p:spTree>
    <p:extLst>
      <p:ext uri="{BB962C8B-B14F-4D97-AF65-F5344CB8AC3E}">
        <p14:creationId xmlns="" xmlns:p14="http://schemas.microsoft.com/office/powerpoint/2010/main" val="1464136721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4" descr="图片1副本"/>
          <p:cNvPicPr>
            <a:picLocks noChangeAspect="1" noChangeArrowheads="1"/>
          </p:cNvPicPr>
          <p:nvPr/>
        </p:nvPicPr>
        <p:blipFill>
          <a:blip r:embed="rId3" cstate="print">
            <a:lum bright="10000" contrast="60000"/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196975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</p:spPr>
      </p:pic>
      <p:graphicFrame>
        <p:nvGraphicFramePr>
          <p:cNvPr id="5" name="Object 2"/>
          <p:cNvGraphicFramePr>
            <a:graphicFrameLocks noChangeAspect="1"/>
          </p:cNvGraphicFramePr>
          <p:nvPr/>
        </p:nvGraphicFramePr>
        <p:xfrm>
          <a:off x="0" y="6783388"/>
          <a:ext cx="9144000" cy="74612"/>
        </p:xfrm>
        <a:graphic>
          <a:graphicData uri="http://schemas.openxmlformats.org/presentationml/2006/ole">
            <p:oleObj spid="_x0000_s4779" name="Image" r:id="rId4" imgW="11326984" imgH="4571429" progId="">
              <p:embed/>
            </p:oleObj>
          </a:graphicData>
        </a:graphic>
      </p:graphicFrame>
      <p:pic>
        <p:nvPicPr>
          <p:cNvPr id="6" name="Picture 13" descr="E:\MY DOC\北航简介\LOGO\BUAA LOGO.gif"/>
          <p:cNvPicPr>
            <a:picLocks noChangeAspect="1" noChangeArrowheads="1"/>
          </p:cNvPicPr>
          <p:nvPr userDrawn="1"/>
        </p:nvPicPr>
        <p:blipFill>
          <a:blip r:embed="rId5" cstate="screen">
            <a:lum contrast="-40000"/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2288" y="133350"/>
            <a:ext cx="935037" cy="935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748713" y="6456363"/>
            <a:ext cx="395287" cy="401637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8F80E97-1390-428D-9CB7-AFD5FEE76DF2}" type="slidenum">
              <a:rPr lang="zh-CN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402099930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4" descr="图片1副本"/>
          <p:cNvPicPr>
            <a:picLocks noChangeAspect="1" noChangeArrowheads="1"/>
          </p:cNvPicPr>
          <p:nvPr/>
        </p:nvPicPr>
        <p:blipFill>
          <a:blip r:embed="rId3" cstate="print">
            <a:lum bright="10000" contrast="60000"/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196975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</p:spPr>
      </p:pic>
      <p:graphicFrame>
        <p:nvGraphicFramePr>
          <p:cNvPr id="3" name="Object 2"/>
          <p:cNvGraphicFramePr>
            <a:graphicFrameLocks noChangeAspect="1"/>
          </p:cNvGraphicFramePr>
          <p:nvPr/>
        </p:nvGraphicFramePr>
        <p:xfrm>
          <a:off x="0" y="6783388"/>
          <a:ext cx="9144000" cy="74612"/>
        </p:xfrm>
        <a:graphic>
          <a:graphicData uri="http://schemas.openxmlformats.org/presentationml/2006/ole">
            <p:oleObj spid="_x0000_s9213" name="Image" r:id="rId4" imgW="11326984" imgH="4571429" progId="">
              <p:embed/>
            </p:oleObj>
          </a:graphicData>
        </a:graphic>
      </p:graphicFrame>
      <p:pic>
        <p:nvPicPr>
          <p:cNvPr id="4" name="Picture 13" descr="E:\MY DOC\北航简介\LOGO\BUAA LOGO.gif"/>
          <p:cNvPicPr>
            <a:picLocks noChangeAspect="1" noChangeArrowheads="1"/>
          </p:cNvPicPr>
          <p:nvPr userDrawn="1"/>
        </p:nvPicPr>
        <p:blipFill>
          <a:blip r:embed="rId5" cstate="screen">
            <a:lum contrast="-40000"/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2288" y="133350"/>
            <a:ext cx="935037" cy="935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5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="" xmlns:p14="http://schemas.microsoft.com/office/powerpoint/2010/main" val="2547165088"/>
              </p:ext>
            </p:extLst>
          </p:nvPr>
        </p:nvGraphicFramePr>
        <p:xfrm>
          <a:off x="0" y="-27384"/>
          <a:ext cx="9144000" cy="2060575"/>
        </p:xfrm>
        <a:graphic>
          <a:graphicData uri="http://schemas.openxmlformats.org/presentationml/2006/ole">
            <p:oleObj spid="_x0000_s9214" name="Image" r:id="rId6" imgW="11326984" imgH="4571429" progId="">
              <p:embed/>
            </p:oleObj>
          </a:graphicData>
        </a:graphic>
      </p:graphicFrame>
      <p:pic>
        <p:nvPicPr>
          <p:cNvPr id="6" name="Picture 10" descr="buaaname"/>
          <p:cNvPicPr>
            <a:picLocks noChangeAspect="1" noChangeArrowheads="1"/>
          </p:cNvPicPr>
          <p:nvPr userDrawn="1"/>
        </p:nvPicPr>
        <p:blipFill>
          <a:blip r:embed="rId7" cstate="print">
            <a:lum bright="100000" contrast="18000"/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673" y="476672"/>
            <a:ext cx="5373687" cy="1014412"/>
          </a:xfrm>
          <a:prstGeom prst="rect">
            <a:avLst/>
          </a:prstGeom>
          <a:noFill/>
          <a:ln>
            <a:noFill/>
          </a:ln>
          <a:effectLst>
            <a:outerShdw blurRad="63500" dist="38099" dir="2700000" algn="ctr" rotWithShape="0">
              <a:schemeClr val="tx1">
                <a:alpha val="74998"/>
              </a:schemeClr>
            </a:outerShdw>
          </a:effectLst>
          <a:extLst/>
        </p:spPr>
      </p:pic>
      <p:pic>
        <p:nvPicPr>
          <p:cNvPr id="7" name="Picture 11" descr="xh"/>
          <p:cNvPicPr>
            <a:picLocks noChangeAspect="1" noChangeArrowheads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723" y="478259"/>
            <a:ext cx="1008062" cy="1006475"/>
          </a:xfrm>
          <a:prstGeom prst="rect">
            <a:avLst/>
          </a:prstGeom>
          <a:noFill/>
          <a:ln>
            <a:noFill/>
          </a:ln>
          <a:effectLst>
            <a:outerShdw blurRad="63500" dist="38099" dir="2700000" algn="ctr" rotWithShape="0">
              <a:schemeClr val="tx1">
                <a:alpha val="74998"/>
              </a:schemeClr>
            </a:outerShdw>
          </a:effectLst>
          <a:extLst/>
        </p:spPr>
      </p:pic>
      <p:graphicFrame>
        <p:nvGraphicFramePr>
          <p:cNvPr id="8" name="Object 4"/>
          <p:cNvGraphicFramePr>
            <a:graphicFrameLocks noChangeAspect="1"/>
          </p:cNvGraphicFramePr>
          <p:nvPr/>
        </p:nvGraphicFramePr>
        <p:xfrm>
          <a:off x="-1588" y="5589588"/>
          <a:ext cx="9144001" cy="1295400"/>
        </p:xfrm>
        <a:graphic>
          <a:graphicData uri="http://schemas.openxmlformats.org/presentationml/2006/ole">
            <p:oleObj spid="_x0000_s9215" name="Image" r:id="rId9" imgW="11326984" imgH="4571429" progId="">
              <p:embed/>
            </p:oleObj>
          </a:graphicData>
        </a:graphic>
      </p:graphicFrame>
      <p:sp>
        <p:nvSpPr>
          <p:cNvPr id="9" name="Rectangle 7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748713" y="6456363"/>
            <a:ext cx="395287" cy="401637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BB493F5-76DC-4FED-A09A-349FDC8B8813}" type="slidenum">
              <a:rPr lang="zh-CN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09198156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Demo, Video etc. &quot;special&quot; sl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4" descr="图片1副本"/>
          <p:cNvPicPr>
            <a:picLocks noChangeAspect="1" noChangeArrowheads="1"/>
          </p:cNvPicPr>
          <p:nvPr/>
        </p:nvPicPr>
        <p:blipFill>
          <a:blip r:embed="rId3" cstate="print">
            <a:lum bright="10000" contrast="60000"/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196975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</p:spPr>
      </p:pic>
      <p:graphicFrame>
        <p:nvGraphicFramePr>
          <p:cNvPr id="5" name="Object 2"/>
          <p:cNvGraphicFramePr>
            <a:graphicFrameLocks noChangeAspect="1"/>
          </p:cNvGraphicFramePr>
          <p:nvPr/>
        </p:nvGraphicFramePr>
        <p:xfrm>
          <a:off x="0" y="6783388"/>
          <a:ext cx="9144000" cy="74612"/>
        </p:xfrm>
        <a:graphic>
          <a:graphicData uri="http://schemas.openxmlformats.org/presentationml/2006/ole">
            <p:oleObj spid="_x0000_s6827" name="Image" r:id="rId4" imgW="11326984" imgH="4571429" progId="">
              <p:embed/>
            </p:oleObj>
          </a:graphicData>
        </a:graphic>
      </p:graphicFrame>
      <p:pic>
        <p:nvPicPr>
          <p:cNvPr id="6" name="Picture 13" descr="E:\MY DOC\北航简介\LOGO\BUAA LOGO.gif"/>
          <p:cNvPicPr>
            <a:picLocks noChangeAspect="1" noChangeArrowheads="1"/>
          </p:cNvPicPr>
          <p:nvPr userDrawn="1"/>
        </p:nvPicPr>
        <p:blipFill>
          <a:blip r:embed="rId5" cstate="screen">
            <a:lum contrast="-40000"/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2288" y="133350"/>
            <a:ext cx="935037" cy="935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9112" y="33298"/>
            <a:ext cx="7043208" cy="1235462"/>
          </a:xfrm>
        </p:spPr>
        <p:txBody>
          <a:bodyPr>
            <a:noAutofit/>
          </a:bodyPr>
          <a:lstStyle>
            <a:lvl1pPr>
              <a:lnSpc>
                <a:spcPct val="90000"/>
              </a:lnSpc>
              <a:defRPr sz="4000" b="1">
                <a:effectLst/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3568" y="1916834"/>
            <a:ext cx="7043208" cy="461665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3600" b="1">
                <a:solidFill>
                  <a:schemeClr val="tx1">
                    <a:tint val="75000"/>
                  </a:schemeClr>
                </a:solidFill>
                <a:latin typeface="楷体_GB2312" pitchFamily="49" charset="-122"/>
                <a:ea typeface="楷体_GB2312" pitchFamily="49" charset="-122"/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 smtClean="0"/>
              <a:t>单击此处编辑母版副标题样式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4188762220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eg"/><Relationship Id="rId3" Type="http://schemas.openxmlformats.org/officeDocument/2006/relationships/slideLayout" Target="../slideLayouts/slideLayout3.xml"/><Relationship Id="rId7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oleObject" Target="../embeddings/oleObject1.bin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8" name="Picture 24" descr="图片1副本"/>
          <p:cNvPicPr>
            <a:picLocks noChangeAspect="1" noChangeArrowheads="1"/>
          </p:cNvPicPr>
          <p:nvPr/>
        </p:nvPicPr>
        <p:blipFill>
          <a:blip r:embed="rId8" cstate="print">
            <a:lum bright="10000" contrast="60000"/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196975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</p:spPr>
      </p:pic>
      <p:graphicFrame>
        <p:nvGraphicFramePr>
          <p:cNvPr id="15366" name="Object 6"/>
          <p:cNvGraphicFramePr>
            <a:graphicFrameLocks noChangeAspect="1"/>
          </p:cNvGraphicFramePr>
          <p:nvPr/>
        </p:nvGraphicFramePr>
        <p:xfrm>
          <a:off x="0" y="6783388"/>
          <a:ext cx="9144000" cy="74612"/>
        </p:xfrm>
        <a:graphic>
          <a:graphicData uri="http://schemas.openxmlformats.org/presentationml/2006/ole">
            <p:oleObj spid="_x0000_s1708" name="Image" r:id="rId9" imgW="11326984" imgH="4571429" progId="">
              <p:embed/>
            </p:oleObj>
          </a:graphicData>
        </a:graphic>
      </p:graphicFrame>
      <p:sp>
        <p:nvSpPr>
          <p:cNvPr id="1536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87338" y="1330325"/>
            <a:ext cx="8585200" cy="5256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2" name="Rectangle 22"/>
          <p:cNvSpPr>
            <a:spLocks noGrp="1" noChangeArrowheads="1"/>
          </p:cNvSpPr>
          <p:nvPr>
            <p:ph type="title"/>
          </p:nvPr>
        </p:nvSpPr>
        <p:spPr bwMode="auto">
          <a:xfrm>
            <a:off x="98425" y="44450"/>
            <a:ext cx="8893175" cy="1143000"/>
          </a:xfrm>
          <a:prstGeom prst="rect">
            <a:avLst/>
          </a:prstGeom>
          <a:noFill/>
          <a:ln>
            <a:noFill/>
          </a:ln>
          <a:effectLst>
            <a:outerShdw blurRad="63500" dist="46662" dir="2115817" algn="ctr" rotWithShape="0">
              <a:schemeClr val="tx1">
                <a:alpha val="74998"/>
              </a:schemeClr>
            </a:outerShdw>
          </a:effectLst>
          <a:extLst>
            <a:ext uri="{FAA26D3D-D897-4be2-8F04-BA451C77F1D7}"/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 smtClean="0"/>
              <a:t>单击此处编辑母版标题样式</a:t>
            </a:r>
          </a:p>
        </p:txBody>
      </p:sp>
      <p:pic>
        <p:nvPicPr>
          <p:cNvPr id="15371" name="Picture 13" descr="E:\MY DOC\北航简介\LOGO\BUAA LOGO.gif"/>
          <p:cNvPicPr>
            <a:picLocks noChangeAspect="1" noChangeArrowheads="1"/>
          </p:cNvPicPr>
          <p:nvPr/>
        </p:nvPicPr>
        <p:blipFill>
          <a:blip r:embed="rId10" cstate="screen">
            <a:lum contrast="-40000"/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2288" y="133350"/>
            <a:ext cx="935037" cy="935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459788" y="6456363"/>
            <a:ext cx="684212" cy="401637"/>
          </a:xfrm>
          <a:prstGeom prst="rect">
            <a:avLst/>
          </a:prstGeom>
          <a:noFill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400" b="1">
                <a:latin typeface="Arial" pitchFamily="34" charset="0"/>
                <a:ea typeface="黑体" pitchFamily="49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53BC0E7-4266-4B26-97D6-D2DCCE068E2C}" type="slidenum">
              <a:rPr lang="zh-CN" alt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zh-CN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942468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ransition>
    <p:fade/>
  </p:transition>
  <p:timing>
    <p:tnLst>
      <p:par>
        <p:cTn id="1" dur="indefinite" restart="never" nodeType="tmRoot"/>
      </p:par>
    </p:tnLst>
  </p:timing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000" b="1">
          <a:solidFill>
            <a:schemeClr val="bg1"/>
          </a:solidFill>
          <a:latin typeface="微软雅黑" pitchFamily="34" charset="-122"/>
          <a:ea typeface="微软雅黑" pitchFamily="34" charset="-122"/>
          <a:cs typeface="微软雅黑" pitchFamily="34" charset="-122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000" b="1">
          <a:solidFill>
            <a:schemeClr val="bg1"/>
          </a:solidFill>
          <a:latin typeface="微软雅黑" pitchFamily="34" charset="-122"/>
          <a:ea typeface="微软雅黑" pitchFamily="34" charset="-122"/>
          <a:cs typeface="微软雅黑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000" b="1">
          <a:solidFill>
            <a:schemeClr val="bg1"/>
          </a:solidFill>
          <a:latin typeface="微软雅黑" pitchFamily="34" charset="-122"/>
          <a:ea typeface="微软雅黑" pitchFamily="34" charset="-122"/>
          <a:cs typeface="微软雅黑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000" b="1">
          <a:solidFill>
            <a:schemeClr val="bg1"/>
          </a:solidFill>
          <a:latin typeface="微软雅黑" pitchFamily="34" charset="-122"/>
          <a:ea typeface="微软雅黑" pitchFamily="34" charset="-122"/>
          <a:cs typeface="微软雅黑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000" b="1">
          <a:solidFill>
            <a:schemeClr val="bg1"/>
          </a:solidFill>
          <a:latin typeface="微软雅黑" pitchFamily="34" charset="-122"/>
          <a:ea typeface="微软雅黑" pitchFamily="34" charset="-122"/>
          <a:cs typeface="微软雅黑"/>
        </a:defRPr>
      </a:lvl5pPr>
      <a:lvl6pPr marL="457200" algn="ctr" rtl="0" fontAlgn="base">
        <a:spcBef>
          <a:spcPct val="0"/>
        </a:spcBef>
        <a:spcAft>
          <a:spcPct val="0"/>
        </a:spcAft>
        <a:defRPr sz="5200">
          <a:solidFill>
            <a:schemeClr val="bg1"/>
          </a:solidFill>
          <a:latin typeface="Arial" charset="0"/>
          <a:ea typeface="黑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5200">
          <a:solidFill>
            <a:schemeClr val="bg1"/>
          </a:solidFill>
          <a:latin typeface="Arial" charset="0"/>
          <a:ea typeface="黑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5200">
          <a:solidFill>
            <a:schemeClr val="bg1"/>
          </a:solidFill>
          <a:latin typeface="Arial" charset="0"/>
          <a:ea typeface="黑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5200">
          <a:solidFill>
            <a:schemeClr val="bg1"/>
          </a:solidFill>
          <a:latin typeface="Arial" charset="0"/>
          <a:ea typeface="黑体" pitchFamily="2" charset="-122"/>
        </a:defRPr>
      </a:lvl9pPr>
    </p:titleStyle>
    <p:bodyStyle>
      <a:lvl1pPr marL="342900" indent="-342900" algn="l" rtl="0" eaLnBrk="0" fontAlgn="base" hangingPunct="0">
        <a:lnSpc>
          <a:spcPct val="110000"/>
        </a:lnSpc>
        <a:spcBef>
          <a:spcPts val="600"/>
        </a:spcBef>
        <a:spcAft>
          <a:spcPct val="0"/>
        </a:spcAft>
        <a:buClr>
          <a:srgbClr val="0000CC"/>
        </a:buClr>
        <a:buSzPct val="75000"/>
        <a:buFont typeface="Wingdings" pitchFamily="2" charset="2"/>
        <a:buChar char="p"/>
        <a:defRPr kumimoji="1" sz="3600">
          <a:solidFill>
            <a:schemeClr val="tx1"/>
          </a:solidFill>
          <a:latin typeface="+mn-lt"/>
          <a:ea typeface="+mn-ea"/>
          <a:cs typeface="微软雅黑" pitchFamily="34" charset="-122"/>
        </a:defRPr>
      </a:lvl1pPr>
      <a:lvl2pPr marL="742950" indent="-285750" algn="l" rtl="0" eaLnBrk="0" fontAlgn="base" hangingPunct="0">
        <a:lnSpc>
          <a:spcPct val="110000"/>
        </a:lnSpc>
        <a:spcBef>
          <a:spcPts val="600"/>
        </a:spcBef>
        <a:spcAft>
          <a:spcPct val="0"/>
        </a:spcAft>
        <a:buClr>
          <a:srgbClr val="0000CC"/>
        </a:buClr>
        <a:buSzPct val="60000"/>
        <a:buFont typeface="Wingdings" pitchFamily="2" charset="2"/>
        <a:buChar char="Ø"/>
        <a:defRPr kumimoji="1" sz="3200">
          <a:solidFill>
            <a:schemeClr val="tx1"/>
          </a:solidFill>
          <a:latin typeface="+mn-lt"/>
          <a:ea typeface="+mn-ea"/>
          <a:cs typeface="微软雅黑" pitchFamily="34" charset="-122"/>
        </a:defRPr>
      </a:lvl2pPr>
      <a:lvl3pPr marL="1143000" indent="-228600" algn="l" rtl="0" eaLnBrk="0" fontAlgn="base" hangingPunct="0">
        <a:lnSpc>
          <a:spcPct val="110000"/>
        </a:lnSpc>
        <a:spcBef>
          <a:spcPts val="600"/>
        </a:spcBef>
        <a:spcAft>
          <a:spcPct val="0"/>
        </a:spcAft>
        <a:buClr>
          <a:srgbClr val="0000CC"/>
        </a:buClr>
        <a:buChar char="•"/>
        <a:defRPr kumimoji="1" sz="2800">
          <a:solidFill>
            <a:schemeClr val="tx1"/>
          </a:solidFill>
          <a:latin typeface="+mn-lt"/>
          <a:ea typeface="+mn-ea"/>
          <a:cs typeface="微软雅黑" pitchFamily="34" charset="-122"/>
        </a:defRPr>
      </a:lvl3pPr>
      <a:lvl4pPr marL="1600200" indent="-228600" algn="l" rtl="0" eaLnBrk="0" fontAlgn="base" hangingPunct="0">
        <a:lnSpc>
          <a:spcPct val="110000"/>
        </a:lnSpc>
        <a:spcBef>
          <a:spcPts val="600"/>
        </a:spcBef>
        <a:spcAft>
          <a:spcPct val="0"/>
        </a:spcAft>
        <a:buClr>
          <a:srgbClr val="0000FF"/>
        </a:buClr>
        <a:buFont typeface="Arial" charset="0"/>
        <a:buChar char="–"/>
        <a:defRPr kumimoji="1" sz="2400">
          <a:solidFill>
            <a:schemeClr val="tx1"/>
          </a:solidFill>
          <a:latin typeface="+mn-lt"/>
          <a:ea typeface="+mn-ea"/>
          <a:cs typeface="微软雅黑" pitchFamily="34" charset="-122"/>
        </a:defRPr>
      </a:lvl4pPr>
      <a:lvl5pPr marL="2057400" indent="-228600" algn="l" rtl="0" eaLnBrk="0" fontAlgn="base" hangingPunct="0">
        <a:lnSpc>
          <a:spcPct val="110000"/>
        </a:lnSpc>
        <a:spcBef>
          <a:spcPts val="600"/>
        </a:spcBef>
        <a:spcAft>
          <a:spcPct val="0"/>
        </a:spcAft>
        <a:buClr>
          <a:srgbClr val="0000FF"/>
        </a:buClr>
        <a:buFont typeface="Arial" charset="0"/>
        <a:buChar char="»"/>
        <a:defRPr kumimoji="1" sz="2000">
          <a:solidFill>
            <a:schemeClr val="tx1"/>
          </a:solidFill>
          <a:latin typeface="+mn-lt"/>
          <a:ea typeface="+mn-ea"/>
          <a:cs typeface="微软雅黑" pitchFamily="34" charset="-122"/>
        </a:defRPr>
      </a:lvl5pPr>
      <a:lvl6pPr marL="2514600" indent="-228600" algn="l" rtl="0" fontAlgn="base">
        <a:lnSpc>
          <a:spcPct val="90000"/>
        </a:lnSpc>
        <a:spcBef>
          <a:spcPct val="20000"/>
        </a:spcBef>
        <a:spcAft>
          <a:spcPct val="0"/>
        </a:spcAft>
        <a:buClr>
          <a:srgbClr val="042672"/>
        </a:buClr>
        <a:buChar char="»"/>
        <a:defRPr sz="24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lnSpc>
          <a:spcPct val="90000"/>
        </a:lnSpc>
        <a:spcBef>
          <a:spcPct val="20000"/>
        </a:spcBef>
        <a:spcAft>
          <a:spcPct val="0"/>
        </a:spcAft>
        <a:buClr>
          <a:srgbClr val="042672"/>
        </a:buClr>
        <a:buChar char="»"/>
        <a:defRPr sz="24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lnSpc>
          <a:spcPct val="90000"/>
        </a:lnSpc>
        <a:spcBef>
          <a:spcPct val="20000"/>
        </a:spcBef>
        <a:spcAft>
          <a:spcPct val="0"/>
        </a:spcAft>
        <a:buClr>
          <a:srgbClr val="042672"/>
        </a:buClr>
        <a:buChar char="»"/>
        <a:defRPr sz="24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lnSpc>
          <a:spcPct val="90000"/>
        </a:lnSpc>
        <a:spcBef>
          <a:spcPct val="20000"/>
        </a:spcBef>
        <a:spcAft>
          <a:spcPct val="0"/>
        </a:spcAft>
        <a:buClr>
          <a:srgbClr val="042672"/>
        </a:buClr>
        <a:buChar char="»"/>
        <a:defRPr sz="24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image" Target="../media/image13.jpeg"/><Relationship Id="rId7" Type="http://schemas.openxmlformats.org/officeDocument/2006/relationships/image" Target="../media/image1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10" Type="http://schemas.openxmlformats.org/officeDocument/2006/relationships/image" Target="../media/image20.jpeg"/><Relationship Id="rId4" Type="http://schemas.openxmlformats.org/officeDocument/2006/relationships/image" Target="../media/image14.jpeg"/><Relationship Id="rId9" Type="http://schemas.openxmlformats.org/officeDocument/2006/relationships/image" Target="../media/image19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jpeg"/><Relationship Id="rId3" Type="http://schemas.openxmlformats.org/officeDocument/2006/relationships/image" Target="../media/image36.jpeg"/><Relationship Id="rId7" Type="http://schemas.openxmlformats.org/officeDocument/2006/relationships/image" Target="../media/image4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jpeg"/><Relationship Id="rId4" Type="http://schemas.openxmlformats.org/officeDocument/2006/relationships/image" Target="../media/image37.jpe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7" Type="http://schemas.openxmlformats.org/officeDocument/2006/relationships/image" Target="../media/image53.jpe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jpeg"/><Relationship Id="rId5" Type="http://schemas.openxmlformats.org/officeDocument/2006/relationships/image" Target="../media/image51.jpeg"/><Relationship Id="rId4" Type="http://schemas.openxmlformats.org/officeDocument/2006/relationships/image" Target="../media/image50.jpe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jpeg"/><Relationship Id="rId4" Type="http://schemas.openxmlformats.org/officeDocument/2006/relationships/image" Target="../media/image56.jpe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>
            <a:spLocks noChangeArrowheads="1"/>
          </p:cNvSpPr>
          <p:nvPr/>
        </p:nvSpPr>
        <p:spPr bwMode="auto">
          <a:xfrm>
            <a:off x="774700" y="5838825"/>
            <a:ext cx="7502525" cy="649288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chemeClr val="tx1">
                <a:alpha val="74997"/>
              </a:schemeClr>
            </a:outerShdw>
          </a:effectLst>
          <a:extLst/>
        </p:spPr>
        <p:txBody>
          <a:bodyPr lIns="90000" tIns="46800" rIns="90000" bIns="46800" anchor="ctr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3600" b="1" dirty="0" smtClean="0">
                <a:solidFill>
                  <a:srgbClr val="FFFFFF"/>
                </a:solidFill>
                <a:latin typeface="黑体" pitchFamily="49" charset="-122"/>
                <a:cs typeface="Times New Roman" pitchFamily="18" charset="0"/>
              </a:rPr>
              <a:t>2016</a:t>
            </a:r>
            <a:r>
              <a:rPr lang="zh-CN" altLang="en-US" sz="3600" b="1" dirty="0" smtClean="0">
                <a:solidFill>
                  <a:srgbClr val="FFFFFF"/>
                </a:solidFill>
                <a:latin typeface="黑体" pitchFamily="49" charset="-122"/>
                <a:cs typeface="Times New Roman" pitchFamily="18" charset="0"/>
              </a:rPr>
              <a:t>年</a:t>
            </a:r>
            <a:r>
              <a:rPr lang="en-US" altLang="zh-CN" sz="3600" b="1" dirty="0" smtClean="0">
                <a:solidFill>
                  <a:srgbClr val="FFFFFF"/>
                </a:solidFill>
                <a:latin typeface="黑体" pitchFamily="49" charset="-122"/>
                <a:cs typeface="Times New Roman" pitchFamily="18" charset="0"/>
              </a:rPr>
              <a:t>02</a:t>
            </a:r>
            <a:r>
              <a:rPr lang="zh-CN" altLang="en-US" sz="3600" b="1" dirty="0" smtClean="0">
                <a:solidFill>
                  <a:srgbClr val="FFFFFF"/>
                </a:solidFill>
                <a:latin typeface="黑体" pitchFamily="49" charset="-122"/>
                <a:cs typeface="Times New Roman" pitchFamily="18" charset="0"/>
              </a:rPr>
              <a:t>月</a:t>
            </a:r>
            <a:r>
              <a:rPr lang="en-US" altLang="zh-CN" sz="3600" b="1" dirty="0" smtClean="0">
                <a:solidFill>
                  <a:schemeClr val="bg1"/>
                </a:solidFill>
                <a:latin typeface="黑体" pitchFamily="49" charset="-122"/>
                <a:cs typeface="Times New Roman" pitchFamily="18" charset="0"/>
              </a:rPr>
              <a:t>15</a:t>
            </a:r>
            <a:r>
              <a:rPr lang="zh-CN" altLang="en-US" sz="3600" b="1" dirty="0" smtClean="0">
                <a:solidFill>
                  <a:srgbClr val="FFFFFF"/>
                </a:solidFill>
                <a:latin typeface="黑体" pitchFamily="49" charset="-122"/>
                <a:cs typeface="Times New Roman" pitchFamily="18" charset="0"/>
              </a:rPr>
              <a:t>日</a:t>
            </a:r>
            <a:endParaRPr lang="zh-CN" altLang="en-US" sz="3600" b="1" dirty="0">
              <a:solidFill>
                <a:srgbClr val="FFFFFF"/>
              </a:solidFill>
              <a:latin typeface="黑体" pitchFamily="49" charset="-122"/>
              <a:cs typeface="Times New Roman" pitchFamily="18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5496" y="2616167"/>
            <a:ext cx="8990072" cy="1107996"/>
          </a:xfrm>
          <a:prstGeom prst="rect">
            <a:avLst/>
          </a:prstGeom>
          <a:noFill/>
        </p:spPr>
        <p:txBody>
          <a:bodyPr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4400" b="1" dirty="0" smtClean="0">
                <a:ln w="11430"/>
                <a:gradFill>
                  <a:gsLst>
                    <a:gs pos="25000">
                      <a:srgbClr val="333399">
                        <a:satMod val="155000"/>
                      </a:srgbClr>
                    </a:gs>
                    <a:gs pos="100000">
                      <a:srgbClr val="333399">
                        <a:shade val="45000"/>
                        <a:satMod val="165000"/>
                      </a:srgbClr>
                    </a:gs>
                  </a:gsLst>
                  <a:lin ang="5400000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</a:rPr>
              <a:t>大数据医学中心建设思路</a:t>
            </a:r>
            <a:endParaRPr lang="en-US" altLang="zh-CN" sz="4400" b="1" dirty="0" smtClean="0">
              <a:ln w="11430"/>
              <a:gradFill>
                <a:gsLst>
                  <a:gs pos="25000">
                    <a:srgbClr val="333399">
                      <a:satMod val="155000"/>
                    </a:srgbClr>
                  </a:gs>
                  <a:gs pos="100000">
                    <a:srgbClr val="333399">
                      <a:shade val="45000"/>
                      <a:satMod val="165000"/>
                    </a:srgbClr>
                  </a:gs>
                </a:gsLst>
                <a:lin ang="5400000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49" charset="-12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0301642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建校伊始</a:t>
            </a:r>
            <a:r>
              <a:rPr lang="zh-CN" altLang="en-US" dirty="0" smtClean="0"/>
              <a:t>：历史贡献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87338" y="1330325"/>
            <a:ext cx="6228878" cy="5843091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30000"/>
              </a:lnSpc>
            </a:pPr>
            <a:r>
              <a:rPr lang="zh-CN" altLang="en-US" sz="3400" dirty="0" smtClean="0"/>
              <a:t>服务航空航天事业，</a:t>
            </a:r>
            <a:r>
              <a:rPr lang="zh-CN" altLang="en-US" sz="3400" dirty="0" smtClean="0">
                <a:solidFill>
                  <a:srgbClr val="FF0000"/>
                </a:solidFill>
              </a:rPr>
              <a:t>创造了多项全国第一</a:t>
            </a:r>
            <a:endParaRPr lang="en-US" altLang="zh-CN" sz="3400" dirty="0" smtClean="0">
              <a:solidFill>
                <a:srgbClr val="FF0000"/>
              </a:solidFill>
            </a:endParaRPr>
          </a:p>
          <a:p>
            <a:pPr lvl="1">
              <a:lnSpc>
                <a:spcPct val="130000"/>
              </a:lnSpc>
            </a:pPr>
            <a:r>
              <a:rPr lang="zh-CN" altLang="en-US" dirty="0" smtClean="0">
                <a:solidFill>
                  <a:srgbClr val="0000CC"/>
                </a:solidFill>
              </a:rPr>
              <a:t>北京</a:t>
            </a:r>
            <a:r>
              <a:rPr lang="zh-CN" altLang="en-US" dirty="0">
                <a:solidFill>
                  <a:srgbClr val="0000CC"/>
                </a:solidFill>
              </a:rPr>
              <a:t>一号</a:t>
            </a:r>
            <a:r>
              <a:rPr lang="zh-CN" altLang="en-US" dirty="0"/>
              <a:t>：我国第一架轻型客机</a:t>
            </a:r>
          </a:p>
          <a:p>
            <a:pPr lvl="1">
              <a:lnSpc>
                <a:spcPct val="130000"/>
              </a:lnSpc>
            </a:pPr>
            <a:r>
              <a:rPr lang="zh-CN" altLang="en-US" dirty="0">
                <a:solidFill>
                  <a:srgbClr val="0000CC"/>
                </a:solidFill>
              </a:rPr>
              <a:t>北京二号</a:t>
            </a:r>
            <a:r>
              <a:rPr lang="zh-CN" altLang="en-US" dirty="0"/>
              <a:t>：亚洲第一枚高空探空火箭</a:t>
            </a:r>
          </a:p>
          <a:p>
            <a:pPr lvl="1">
              <a:lnSpc>
                <a:spcPct val="130000"/>
              </a:lnSpc>
            </a:pPr>
            <a:r>
              <a:rPr lang="zh-CN" altLang="en-US" dirty="0"/>
              <a:t>北京五号：我国第一架无人驾驶飞机</a:t>
            </a:r>
          </a:p>
          <a:p>
            <a:pPr lvl="1">
              <a:lnSpc>
                <a:spcPct val="130000"/>
              </a:lnSpc>
            </a:pPr>
            <a:r>
              <a:rPr lang="zh-CN" altLang="en-US" dirty="0"/>
              <a:t>靶六：我国第一架高空高速靶机</a:t>
            </a:r>
          </a:p>
          <a:p>
            <a:pPr lvl="1">
              <a:lnSpc>
                <a:spcPct val="130000"/>
              </a:lnSpc>
            </a:pPr>
            <a:r>
              <a:rPr lang="zh-CN" altLang="en-US" dirty="0">
                <a:solidFill>
                  <a:srgbClr val="0000CC"/>
                </a:solidFill>
              </a:rPr>
              <a:t>脉冲多普勒导航系统</a:t>
            </a:r>
            <a:r>
              <a:rPr lang="zh-CN" altLang="en-US" dirty="0"/>
              <a:t>：我国第一台无线电导航设备</a:t>
            </a:r>
          </a:p>
          <a:p>
            <a:pPr lvl="1">
              <a:lnSpc>
                <a:spcPct val="130000"/>
              </a:lnSpc>
            </a:pPr>
            <a:r>
              <a:rPr lang="zh-CN" altLang="en-US" dirty="0"/>
              <a:t>沙丘驻涡火焰稳定器：国防</a:t>
            </a:r>
            <a:r>
              <a:rPr lang="en-US" altLang="zh-CN" dirty="0"/>
              <a:t>1</a:t>
            </a:r>
            <a:r>
              <a:rPr lang="zh-CN" altLang="en-US" dirty="0"/>
              <a:t>号专利，</a:t>
            </a:r>
            <a:r>
              <a:rPr lang="en-US" altLang="zh-CN" dirty="0"/>
              <a:t>1984</a:t>
            </a:r>
            <a:r>
              <a:rPr lang="zh-CN" altLang="en-US" dirty="0"/>
              <a:t>年国家发明一等奖</a:t>
            </a:r>
          </a:p>
          <a:p>
            <a:pPr lvl="1">
              <a:lnSpc>
                <a:spcPct val="130000"/>
              </a:lnSpc>
            </a:pPr>
            <a:r>
              <a:rPr lang="zh-CN" altLang="en-US" dirty="0">
                <a:solidFill>
                  <a:srgbClr val="0000CC"/>
                </a:solidFill>
              </a:rPr>
              <a:t>“无侦</a:t>
            </a:r>
            <a:r>
              <a:rPr lang="en-US" altLang="zh-CN" dirty="0">
                <a:solidFill>
                  <a:srgbClr val="0000CC"/>
                </a:solidFill>
              </a:rPr>
              <a:t>-5”</a:t>
            </a:r>
            <a:r>
              <a:rPr lang="zh-CN" altLang="en-US" dirty="0">
                <a:solidFill>
                  <a:srgbClr val="0000CC"/>
                </a:solidFill>
              </a:rPr>
              <a:t>高空高速无人侦察机</a:t>
            </a:r>
            <a:r>
              <a:rPr lang="zh-CN" altLang="en-US" dirty="0"/>
              <a:t>：装备空军第一支无人机部队</a:t>
            </a:r>
          </a:p>
          <a:p>
            <a:pPr lvl="1">
              <a:lnSpc>
                <a:spcPct val="130000"/>
              </a:lnSpc>
            </a:pPr>
            <a:r>
              <a:rPr lang="zh-CN" altLang="en-US" dirty="0"/>
              <a:t>歼</a:t>
            </a:r>
            <a:r>
              <a:rPr lang="en-US" altLang="zh-CN" dirty="0"/>
              <a:t>6</a:t>
            </a:r>
            <a:r>
              <a:rPr lang="zh-CN" altLang="en-US" dirty="0"/>
              <a:t>飞行模拟器：我国第一台歼击机飞行模拟器</a:t>
            </a:r>
          </a:p>
          <a:p>
            <a:pPr lvl="1">
              <a:lnSpc>
                <a:spcPct val="130000"/>
              </a:lnSpc>
            </a:pPr>
            <a:r>
              <a:rPr lang="en-US" altLang="zh-CN" dirty="0"/>
              <a:t>……</a:t>
            </a:r>
          </a:p>
        </p:txBody>
      </p:sp>
      <p:pic>
        <p:nvPicPr>
          <p:cNvPr id="9218" name="Picture 2" descr="C:\Users\len\Desktop\u=1940567694,3646302067&amp;fm=21&amp;gp=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=""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5827" y="1412776"/>
            <a:ext cx="2329076" cy="152158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图片 31" descr="http://sepe.buaa.edu.cn/images/content/2014-12/20141230214603922020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216" y="3068960"/>
            <a:ext cx="2325835" cy="1780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0" name="Picture 4" descr="C:\Users\len\Desktop\u=2354972381,3234351431&amp;fm=15&amp;gp=0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216" y="4987077"/>
            <a:ext cx="2338687" cy="17145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147613119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近年：十年九大奖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idx="1"/>
          </p:nvPr>
        </p:nvSpPr>
        <p:spPr>
          <a:xfrm>
            <a:off x="323528" y="5201816"/>
            <a:ext cx="8585200" cy="1656184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zh-CN" altLang="en-US" sz="2000" dirty="0"/>
              <a:t>“十五”以来，累计获得国家奖</a:t>
            </a:r>
            <a:r>
              <a:rPr lang="en-US" altLang="zh-CN" sz="2000" dirty="0"/>
              <a:t>60</a:t>
            </a:r>
            <a:r>
              <a:rPr lang="zh-CN" altLang="en-US" sz="2000" dirty="0"/>
              <a:t>余</a:t>
            </a:r>
            <a:r>
              <a:rPr lang="zh-CN" altLang="en-US" sz="2000" dirty="0" smtClean="0"/>
              <a:t>项；</a:t>
            </a:r>
            <a:endParaRPr lang="en-US" altLang="zh-CN" sz="2000" dirty="0" smtClean="0"/>
          </a:p>
          <a:p>
            <a:pPr>
              <a:lnSpc>
                <a:spcPct val="100000"/>
              </a:lnSpc>
            </a:pPr>
            <a:r>
              <a:rPr lang="zh-CN" altLang="en-US" sz="2000" dirty="0" smtClean="0">
                <a:solidFill>
                  <a:srgbClr val="FF0000"/>
                </a:solidFill>
              </a:rPr>
              <a:t>近十年获得九项国家科技奖励一等奖</a:t>
            </a:r>
            <a:r>
              <a:rPr lang="zh-CN" altLang="en-US" sz="2000" dirty="0" smtClean="0"/>
              <a:t>；</a:t>
            </a:r>
            <a:endParaRPr lang="en-US" altLang="zh-CN" sz="2000" dirty="0" smtClean="0"/>
          </a:p>
          <a:p>
            <a:pPr>
              <a:lnSpc>
                <a:spcPct val="100000"/>
              </a:lnSpc>
            </a:pPr>
            <a:r>
              <a:rPr lang="en-US" altLang="zh-CN" sz="2000" dirty="0" smtClean="0"/>
              <a:t>2013</a:t>
            </a:r>
            <a:r>
              <a:rPr lang="zh-CN" altLang="en-US" sz="2000" dirty="0"/>
              <a:t>年获国家自然科学二等奖</a:t>
            </a:r>
            <a:r>
              <a:rPr lang="en-US" altLang="zh-CN" sz="2000" dirty="0"/>
              <a:t>3</a:t>
            </a:r>
            <a:r>
              <a:rPr lang="zh-CN" altLang="en-US" sz="2000" dirty="0" smtClean="0"/>
              <a:t>项；</a:t>
            </a:r>
            <a:r>
              <a:rPr lang="en-US" altLang="zh-CN" sz="2000" dirty="0" smtClean="0"/>
              <a:t>2015</a:t>
            </a:r>
            <a:r>
              <a:rPr lang="zh-CN" altLang="en-US" sz="2000" dirty="0" smtClean="0"/>
              <a:t>年再获国家科技奖励</a:t>
            </a:r>
            <a:r>
              <a:rPr lang="en-US" altLang="zh-CN" sz="2000" dirty="0" smtClean="0"/>
              <a:t>3</a:t>
            </a:r>
            <a:r>
              <a:rPr lang="zh-CN" altLang="en-US" sz="2000" dirty="0" smtClean="0"/>
              <a:t>项</a:t>
            </a:r>
            <a:endParaRPr lang="zh-CN" altLang="en-US" sz="2000" dirty="0"/>
          </a:p>
        </p:txBody>
      </p:sp>
      <p:graphicFrame>
        <p:nvGraphicFramePr>
          <p:cNvPr id="8" name="表格 7"/>
          <p:cNvGraphicFramePr>
            <a:graphicFrameLocks noGrp="1"/>
          </p:cNvGraphicFramePr>
          <p:nvPr>
            <p:extLst/>
          </p:nvPr>
        </p:nvGraphicFramePr>
        <p:xfrm>
          <a:off x="395536" y="1340768"/>
          <a:ext cx="8429685" cy="3886963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582678"/>
                <a:gridCol w="3060661"/>
                <a:gridCol w="1500198"/>
                <a:gridCol w="2143140"/>
                <a:gridCol w="1143008"/>
              </a:tblGrid>
              <a:tr h="38131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300" dirty="0" smtClean="0"/>
                        <a:t>序号</a:t>
                      </a:r>
                      <a:endParaRPr lang="zh-CN" altLang="en-US" sz="1300" b="0" dirty="0">
                        <a:latin typeface="黑体" pitchFamily="49" charset="-122"/>
                        <a:ea typeface="黑体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300" dirty="0" smtClean="0"/>
                        <a:t>名称</a:t>
                      </a:r>
                      <a:endParaRPr lang="zh-CN" altLang="en-US" sz="1300" b="0" dirty="0">
                        <a:latin typeface="黑体" pitchFamily="49" charset="-122"/>
                        <a:ea typeface="黑体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300" dirty="0" smtClean="0"/>
                        <a:t>主要获奖人</a:t>
                      </a:r>
                      <a:endParaRPr lang="zh-CN" altLang="en-US" sz="1300" b="0" dirty="0">
                        <a:latin typeface="黑体" pitchFamily="49" charset="-122"/>
                        <a:ea typeface="黑体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300" dirty="0" smtClean="0"/>
                        <a:t>奖项</a:t>
                      </a:r>
                      <a:endParaRPr lang="zh-CN" altLang="en-US" sz="1300" b="0" dirty="0">
                        <a:latin typeface="黑体" pitchFamily="49" charset="-122"/>
                        <a:ea typeface="黑体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300" dirty="0" smtClean="0"/>
                        <a:t>年份</a:t>
                      </a:r>
                      <a:endParaRPr lang="zh-CN" altLang="en-US" sz="1300" b="0" dirty="0">
                        <a:latin typeface="黑体" pitchFamily="49" charset="-122"/>
                        <a:ea typeface="黑体" pitchFamily="49" charset="-122"/>
                      </a:endParaRPr>
                    </a:p>
                  </a:txBody>
                  <a:tcPr/>
                </a:tc>
              </a:tr>
              <a:tr h="393629">
                <a:tc>
                  <a:txBody>
                    <a:bodyPr/>
                    <a:lstStyle/>
                    <a:p>
                      <a:pPr marL="609600" marR="0" lvl="0" indent="-609600" algn="ctr" defTabSz="914400" rtl="0" eaLnBrk="0" fontAlgn="base" latinLnBrk="0" hangingPunct="0">
                        <a:lnSpc>
                          <a:spcPct val="1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3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1</a:t>
                      </a:r>
                      <a:endParaRPr kumimoji="0" lang="en-US" altLang="zh-CN" sz="13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itchFamily="49" charset="-122"/>
                        <a:ea typeface="黑体" pitchFamily="49" charset="-122"/>
                      </a:endParaRPr>
                    </a:p>
                  </a:txBody>
                  <a:tcPr marL="0" marR="0" marT="0" marB="0" anchor="ctr" anchorCtr="1" horzOverflow="overflow"/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zh-CN" altLang="en-US" sz="1300" u="none" strike="noStrike" kern="1200" cap="none" normalizeH="0" baseline="0" dirty="0" smtClean="0">
                          <a:ln>
                            <a:noFill/>
                          </a:ln>
                          <a:effectLst/>
                        </a:rPr>
                        <a:t>动力学密码</a:t>
                      </a:r>
                      <a:endParaRPr kumimoji="0" lang="zh-CN" altLang="en-US" sz="13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itchFamily="49" charset="-122"/>
                        <a:ea typeface="黑体" pitchFamily="49" charset="-122"/>
                        <a:cs typeface="+mn-cs"/>
                      </a:endParaRP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r>
                        <a:rPr kumimoji="0" lang="zh-CN" altLang="en-US" sz="1300" u="none" strike="noStrike" kern="1200" cap="none" normalizeH="0" baseline="0" dirty="0" smtClean="0">
                          <a:ln>
                            <a:noFill/>
                          </a:ln>
                          <a:effectLst/>
                        </a:rPr>
                        <a:t>郑志明等</a:t>
                      </a:r>
                      <a:endParaRPr kumimoji="0" lang="zh-CN" altLang="en-US" sz="13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itchFamily="49" charset="-122"/>
                        <a:ea typeface="黑体" pitchFamily="49" charset="-122"/>
                        <a:cs typeface="+mn-cs"/>
                      </a:endParaRPr>
                    </a:p>
                  </a:txBody>
                  <a:tcPr marL="0" marR="0" marT="0" marB="0" anchor="ctr" anchorCtr="1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300" u="none" strike="noStrike" kern="1200" cap="none" normalizeH="0" baseline="0" dirty="0" smtClean="0">
                          <a:ln>
                            <a:noFill/>
                          </a:ln>
                          <a:effectLst/>
                        </a:rPr>
                        <a:t>国家技术发明</a:t>
                      </a:r>
                      <a:r>
                        <a:rPr kumimoji="0" lang="zh-CN" altLang="en-US" sz="130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</a:rPr>
                        <a:t>一等奖</a:t>
                      </a:r>
                      <a:endParaRPr kumimoji="0" lang="zh-CN" altLang="en-US" sz="13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黑体" pitchFamily="49" charset="-122"/>
                        <a:ea typeface="黑体" pitchFamily="49" charset="-122"/>
                        <a:cs typeface="+mn-cs"/>
                      </a:endParaRPr>
                    </a:p>
                  </a:txBody>
                  <a:tcPr marL="0" marR="0" marT="0" marB="0" anchor="ctr" anchorCtr="1" horzOverflow="overflow"/>
                </a:tc>
                <a:tc>
                  <a:txBody>
                    <a:bodyPr/>
                    <a:lstStyle/>
                    <a:p>
                      <a:r>
                        <a:rPr kumimoji="0" lang="en-US" altLang="zh-CN" sz="1300" u="none" strike="noStrike" kern="1200" cap="none" normalizeH="0" baseline="0" dirty="0" smtClean="0">
                          <a:ln>
                            <a:noFill/>
                          </a:ln>
                          <a:effectLst/>
                        </a:rPr>
                        <a:t>2014</a:t>
                      </a:r>
                      <a:endParaRPr kumimoji="0" lang="zh-CN" altLang="en-US" sz="13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itchFamily="49" charset="-122"/>
                        <a:ea typeface="黑体" pitchFamily="49" charset="-122"/>
                        <a:cs typeface="+mn-cs"/>
                      </a:endParaRPr>
                    </a:p>
                  </a:txBody>
                  <a:tcPr marL="0" marR="0" marT="0" marB="0" anchor="ctr" anchorCtr="1" horzOverflow="overflow"/>
                </a:tc>
              </a:tr>
              <a:tr h="393629">
                <a:tc>
                  <a:txBody>
                    <a:bodyPr/>
                    <a:lstStyle/>
                    <a:p>
                      <a:pPr marL="609600" marR="0" lvl="0" indent="-609600" algn="ctr" defTabSz="914400" rtl="0" eaLnBrk="0" fontAlgn="base" latinLnBrk="0" hangingPunct="0">
                        <a:lnSpc>
                          <a:spcPct val="1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3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2</a:t>
                      </a:r>
                      <a:endParaRPr kumimoji="0" lang="en-US" altLang="zh-CN" sz="13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itchFamily="49" charset="-122"/>
                        <a:ea typeface="黑体" pitchFamily="49" charset="-122"/>
                      </a:endParaRPr>
                    </a:p>
                  </a:txBody>
                  <a:tcPr marL="0" marR="0" marT="0" marB="0" anchor="ctr" anchorCtr="1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zh-CN" sz="13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钛合金大型复杂整体构件激光成形</a:t>
                      </a:r>
                      <a:endParaRPr kumimoji="0" lang="zh-CN" altLang="en-US" sz="13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itchFamily="49" charset="-122"/>
                        <a:ea typeface="黑体" pitchFamily="49" charset="-122"/>
                      </a:endParaRPr>
                    </a:p>
                  </a:txBody>
                  <a:tcPr marL="0" marR="0" marT="0" marB="0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3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王华明等</a:t>
                      </a:r>
                      <a:endParaRPr kumimoji="0" lang="zh-CN" altLang="en-US" sz="13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itchFamily="49" charset="-122"/>
                        <a:ea typeface="黑体" pitchFamily="49" charset="-122"/>
                      </a:endParaRPr>
                    </a:p>
                  </a:txBody>
                  <a:tcPr marL="0" marR="0" marT="0" marB="0" anchorCtr="1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3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国家技术发明</a:t>
                      </a:r>
                      <a:r>
                        <a:rPr kumimoji="0" lang="zh-CN" altLang="en-US" sz="130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一等奖</a:t>
                      </a:r>
                    </a:p>
                  </a:txBody>
                  <a:tcPr marL="0" marR="0" marT="0" marB="0" anchor="ctr" anchorCtr="1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3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2012</a:t>
                      </a:r>
                      <a:endParaRPr kumimoji="0" lang="en-US" altLang="zh-CN" sz="13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itchFamily="49" charset="-122"/>
                        <a:ea typeface="黑体" pitchFamily="49" charset="-122"/>
                      </a:endParaRPr>
                    </a:p>
                  </a:txBody>
                  <a:tcPr marL="0" marR="0" marT="0" marB="0" anchor="ctr" anchorCtr="1" horzOverflow="overflow"/>
                </a:tc>
              </a:tr>
              <a:tr h="343595">
                <a:tc>
                  <a:txBody>
                    <a:bodyPr/>
                    <a:lstStyle/>
                    <a:p>
                      <a:pPr marL="609600" marR="0" lvl="0" indent="-609600" algn="ctr" defTabSz="914400" rtl="0" eaLnBrk="0" fontAlgn="base" latinLnBrk="0" hangingPunct="0">
                        <a:lnSpc>
                          <a:spcPct val="1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3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3</a:t>
                      </a:r>
                      <a:endParaRPr kumimoji="0" lang="en-US" altLang="zh-CN" sz="13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itchFamily="49" charset="-122"/>
                        <a:ea typeface="黑体" pitchFamily="49" charset="-122"/>
                      </a:endParaRPr>
                    </a:p>
                  </a:txBody>
                  <a:tcPr marL="0" marR="0" marT="0" marB="0" anchor="ctr" anchorCtr="1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3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实时三维图形平台</a:t>
                      </a:r>
                      <a:r>
                        <a:rPr kumimoji="0" lang="en-US" altLang="zh-CN" sz="13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BH_GRAPH</a:t>
                      </a:r>
                      <a:endParaRPr kumimoji="0" lang="zh-CN" altLang="en-US" sz="13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itchFamily="49" charset="-122"/>
                        <a:ea typeface="黑体" pitchFamily="49" charset="-122"/>
                      </a:endParaRP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3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赵沁平等</a:t>
                      </a:r>
                      <a:endParaRPr kumimoji="0" lang="zh-CN" altLang="en-US" sz="13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itchFamily="49" charset="-122"/>
                        <a:ea typeface="黑体" pitchFamily="49" charset="-122"/>
                      </a:endParaRPr>
                    </a:p>
                  </a:txBody>
                  <a:tcPr marL="0" marR="0" marT="0" marB="0" anchor="ctr" anchorCtr="1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3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国家科技进步</a:t>
                      </a:r>
                      <a:r>
                        <a:rPr kumimoji="0" lang="zh-CN" altLang="en-US" sz="130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一等奖</a:t>
                      </a:r>
                    </a:p>
                  </a:txBody>
                  <a:tcPr marL="0" marR="0" marT="0" marB="0" anchor="ctr" anchorCtr="1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3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2010</a:t>
                      </a:r>
                      <a:endParaRPr kumimoji="0" lang="en-US" altLang="zh-CN" sz="13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itchFamily="49" charset="-122"/>
                        <a:ea typeface="黑体" pitchFamily="49" charset="-122"/>
                      </a:endParaRPr>
                    </a:p>
                  </a:txBody>
                  <a:tcPr marL="0" marR="0" marT="0" marB="0" anchor="ctr" anchorCtr="1" horzOverflow="overflow"/>
                </a:tc>
              </a:tr>
              <a:tr h="393629">
                <a:tc>
                  <a:txBody>
                    <a:bodyPr/>
                    <a:lstStyle/>
                    <a:p>
                      <a:pPr marL="609600" marR="0" lvl="0" indent="-609600" algn="ctr" defTabSz="914400" rtl="0" eaLnBrk="0" fontAlgn="base" latinLnBrk="0" hangingPunct="0">
                        <a:lnSpc>
                          <a:spcPct val="1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3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4</a:t>
                      </a:r>
                      <a:endParaRPr kumimoji="0" lang="en-US" altLang="zh-CN" sz="13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itchFamily="49" charset="-122"/>
                        <a:ea typeface="黑体" pitchFamily="49" charset="-122"/>
                      </a:endParaRPr>
                    </a:p>
                  </a:txBody>
                  <a:tcPr marL="0" marR="0" marT="0" marB="0" anchor="ctr" anchorCtr="1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3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空地协同的民航空域监视新技术及装备</a:t>
                      </a:r>
                      <a:endParaRPr kumimoji="0" lang="zh-CN" altLang="en-US" sz="13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itchFamily="49" charset="-122"/>
                        <a:ea typeface="黑体" pitchFamily="49" charset="-122"/>
                      </a:endParaRP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3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张    军等</a:t>
                      </a:r>
                      <a:endParaRPr kumimoji="0" lang="zh-CN" altLang="en-US" sz="13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itchFamily="49" charset="-122"/>
                        <a:ea typeface="黑体" pitchFamily="49" charset="-122"/>
                      </a:endParaRPr>
                    </a:p>
                  </a:txBody>
                  <a:tcPr marL="0" marR="0" marT="0" marB="0" anchor="ctr" anchorCtr="1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3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国家技术发明</a:t>
                      </a:r>
                      <a:r>
                        <a:rPr kumimoji="0" lang="zh-CN" altLang="en-US" sz="130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一等奖</a:t>
                      </a:r>
                    </a:p>
                  </a:txBody>
                  <a:tcPr marL="0" marR="0" marT="0" marB="0" anchor="ctr" anchorCtr="1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3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2009</a:t>
                      </a:r>
                      <a:endParaRPr kumimoji="0" lang="en-US" altLang="zh-CN" sz="13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itchFamily="49" charset="-122"/>
                        <a:ea typeface="黑体" pitchFamily="49" charset="-122"/>
                      </a:endParaRPr>
                    </a:p>
                  </a:txBody>
                  <a:tcPr marL="0" marR="0" marT="0" marB="0" anchor="ctr" anchorCtr="1" horzOverflow="overflow"/>
                </a:tc>
              </a:tr>
              <a:tr h="393629">
                <a:tc>
                  <a:txBody>
                    <a:bodyPr/>
                    <a:lstStyle/>
                    <a:p>
                      <a:pPr marL="609600" marR="0" lvl="0" indent="-609600" algn="ctr" defTabSz="914400" rtl="0" eaLnBrk="0" fontAlgn="base" latinLnBrk="0" hangingPunct="0">
                        <a:lnSpc>
                          <a:spcPct val="1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3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5</a:t>
                      </a:r>
                      <a:endParaRPr kumimoji="0" lang="en-US" altLang="zh-CN" sz="13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itchFamily="49" charset="-122"/>
                        <a:ea typeface="黑体" pitchFamily="49" charset="-122"/>
                      </a:endParaRPr>
                    </a:p>
                  </a:txBody>
                  <a:tcPr marL="0" marR="0" marT="0" marB="0" anchor="ctr" anchorCtr="1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3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先进飞行器探测系统</a:t>
                      </a:r>
                      <a:endParaRPr kumimoji="0" lang="zh-CN" altLang="en-US" sz="13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itchFamily="49" charset="-122"/>
                        <a:ea typeface="黑体" pitchFamily="49" charset="-122"/>
                      </a:endParaRP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3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向锦武等</a:t>
                      </a:r>
                      <a:endParaRPr kumimoji="0" lang="en-US" altLang="zh-CN" sz="13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itchFamily="49" charset="-122"/>
                        <a:ea typeface="黑体" pitchFamily="49" charset="-122"/>
                      </a:endParaRPr>
                    </a:p>
                  </a:txBody>
                  <a:tcPr marL="0" marR="0" marT="0" marB="0" anchor="ctr" anchorCtr="1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3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国家科技进步</a:t>
                      </a:r>
                      <a:r>
                        <a:rPr kumimoji="0" lang="zh-CN" altLang="en-US" sz="130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一等奖</a:t>
                      </a:r>
                    </a:p>
                  </a:txBody>
                  <a:tcPr marL="0" marR="0" marT="0" marB="0" anchor="ctr" anchorCtr="1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3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2009</a:t>
                      </a:r>
                      <a:endParaRPr kumimoji="0" lang="en-US" altLang="zh-CN" sz="13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itchFamily="49" charset="-122"/>
                        <a:ea typeface="黑体" pitchFamily="49" charset="-122"/>
                      </a:endParaRPr>
                    </a:p>
                  </a:txBody>
                  <a:tcPr marL="0" marR="0" marT="0" marB="0" anchor="ctr" anchorCtr="1" horzOverflow="overflow"/>
                </a:tc>
              </a:tr>
              <a:tr h="393629">
                <a:tc>
                  <a:txBody>
                    <a:bodyPr/>
                    <a:lstStyle/>
                    <a:p>
                      <a:pPr marL="609600" marR="0" lvl="0" indent="-609600" algn="ctr" defTabSz="914400" rtl="0" eaLnBrk="0" fontAlgn="base" latinLnBrk="0" hangingPunct="0">
                        <a:lnSpc>
                          <a:spcPct val="1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3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6</a:t>
                      </a:r>
                      <a:endParaRPr kumimoji="0" lang="en-US" altLang="zh-CN" sz="13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itchFamily="49" charset="-122"/>
                        <a:ea typeface="黑体" pitchFamily="49" charset="-122"/>
                      </a:endParaRPr>
                    </a:p>
                  </a:txBody>
                  <a:tcPr marL="0" marR="0" marT="0" marB="0" anchor="ctr" anchorCtr="1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3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特种磁致伸缩材料</a:t>
                      </a:r>
                      <a:endParaRPr kumimoji="0" lang="zh-CN" altLang="en-US" sz="13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itchFamily="49" charset="-122"/>
                        <a:ea typeface="黑体" pitchFamily="49" charset="-122"/>
                      </a:endParaRP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3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徐惠彬等</a:t>
                      </a:r>
                      <a:endParaRPr kumimoji="0" lang="zh-CN" altLang="en-US" sz="13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itchFamily="49" charset="-122"/>
                        <a:ea typeface="黑体" pitchFamily="49" charset="-122"/>
                      </a:endParaRPr>
                    </a:p>
                  </a:txBody>
                  <a:tcPr marL="0" marR="0" marT="0" marB="0" anchor="ctr" anchorCtr="1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3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国家技术发明</a:t>
                      </a:r>
                      <a:r>
                        <a:rPr kumimoji="0" lang="zh-CN" altLang="en-US" sz="130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一等奖</a:t>
                      </a:r>
                    </a:p>
                  </a:txBody>
                  <a:tcPr marL="0" marR="0" marT="0" marB="0" anchor="ctr" anchorCtr="1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3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2008</a:t>
                      </a:r>
                      <a:endParaRPr kumimoji="0" lang="en-US" altLang="zh-CN" sz="13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itchFamily="49" charset="-122"/>
                        <a:ea typeface="黑体" pitchFamily="49" charset="-122"/>
                      </a:endParaRPr>
                    </a:p>
                  </a:txBody>
                  <a:tcPr marL="0" marR="0" marT="0" marB="0" anchor="ctr" anchorCtr="1" horzOverflow="overflow"/>
                </a:tc>
              </a:tr>
              <a:tr h="393629">
                <a:tc>
                  <a:txBody>
                    <a:bodyPr/>
                    <a:lstStyle/>
                    <a:p>
                      <a:pPr marL="609600" marR="0" lvl="0" indent="-609600" algn="ctr" defTabSz="914400" rtl="0" eaLnBrk="0" fontAlgn="base" latinLnBrk="0" hangingPunct="0">
                        <a:lnSpc>
                          <a:spcPct val="1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3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7</a:t>
                      </a:r>
                      <a:endParaRPr kumimoji="0" lang="en-US" altLang="zh-CN" sz="13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itchFamily="49" charset="-122"/>
                        <a:ea typeface="黑体" pitchFamily="49" charset="-122"/>
                      </a:endParaRPr>
                    </a:p>
                  </a:txBody>
                  <a:tcPr marL="0" marR="0" marT="0" marB="0" anchor="ctr" anchorCtr="1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3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小型高精度天体敏感器技术</a:t>
                      </a:r>
                      <a:endParaRPr kumimoji="0" lang="zh-CN" altLang="en-US" sz="13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itchFamily="49" charset="-122"/>
                        <a:ea typeface="黑体" pitchFamily="49" charset="-122"/>
                      </a:endParaRP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3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张广军等</a:t>
                      </a:r>
                      <a:endParaRPr kumimoji="0" lang="zh-CN" altLang="en-US" sz="13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itchFamily="49" charset="-122"/>
                        <a:ea typeface="黑体" pitchFamily="49" charset="-122"/>
                      </a:endParaRPr>
                    </a:p>
                  </a:txBody>
                  <a:tcPr marL="0" marR="0" marT="0" marB="0" anchor="ctr" anchorCtr="1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3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国家技术发明</a:t>
                      </a:r>
                      <a:r>
                        <a:rPr kumimoji="0" lang="zh-CN" altLang="en-US" sz="130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一等奖</a:t>
                      </a:r>
                    </a:p>
                  </a:txBody>
                  <a:tcPr marL="0" marR="0" marT="0" marB="0" anchor="ctr" anchorCtr="1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3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2008</a:t>
                      </a:r>
                      <a:endParaRPr kumimoji="0" lang="en-US" altLang="zh-CN" sz="13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itchFamily="49" charset="-122"/>
                        <a:ea typeface="黑体" pitchFamily="49" charset="-122"/>
                      </a:endParaRPr>
                    </a:p>
                  </a:txBody>
                  <a:tcPr marL="0" marR="0" marT="0" marB="0" anchor="ctr" anchorCtr="1" horzOverflow="overflow"/>
                </a:tc>
              </a:tr>
              <a:tr h="393629">
                <a:tc>
                  <a:txBody>
                    <a:bodyPr/>
                    <a:lstStyle/>
                    <a:p>
                      <a:pPr marL="609600" marR="0" lvl="0" indent="-609600" algn="ctr" defTabSz="914400" rtl="0" eaLnBrk="0" fontAlgn="base" latinLnBrk="0" hangingPunct="0">
                        <a:lnSpc>
                          <a:spcPct val="1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3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8</a:t>
                      </a:r>
                      <a:endParaRPr kumimoji="0" lang="en-US" altLang="zh-CN" sz="13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itchFamily="49" charset="-122"/>
                        <a:ea typeface="黑体" pitchFamily="49" charset="-122"/>
                      </a:endParaRP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3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卫星新型姿控</a:t>
                      </a:r>
                      <a:r>
                        <a:rPr kumimoji="0" lang="en-US" altLang="zh-CN" sz="13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/</a:t>
                      </a:r>
                      <a:r>
                        <a:rPr kumimoji="0" lang="zh-CN" altLang="en-US" sz="13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储能两用飞轮技术</a:t>
                      </a:r>
                      <a:endParaRPr kumimoji="0" lang="zh-CN" altLang="en-US" sz="13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itchFamily="49" charset="-122"/>
                        <a:ea typeface="黑体" pitchFamily="49" charset="-122"/>
                      </a:endParaRP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3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房建成等</a:t>
                      </a:r>
                      <a:endParaRPr kumimoji="0" lang="zh-CN" altLang="en-US" sz="13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itchFamily="49" charset="-122"/>
                        <a:ea typeface="黑体" pitchFamily="49" charset="-122"/>
                      </a:endParaRP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3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国家技术发明</a:t>
                      </a:r>
                      <a:r>
                        <a:rPr kumimoji="0" lang="zh-CN" altLang="en-US" sz="130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一等奖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3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2007</a:t>
                      </a:r>
                      <a:endParaRPr kumimoji="0" lang="en-US" altLang="zh-CN" sz="13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itchFamily="49" charset="-122"/>
                        <a:ea typeface="黑体" pitchFamily="49" charset="-122"/>
                      </a:endParaRPr>
                    </a:p>
                  </a:txBody>
                  <a:tcPr marL="0" marR="0" marT="0" marB="0" anchor="ctr" horzOverflow="overflow"/>
                </a:tc>
              </a:tr>
              <a:tr h="393629">
                <a:tc>
                  <a:txBody>
                    <a:bodyPr/>
                    <a:lstStyle/>
                    <a:p>
                      <a:pPr marL="609600" marR="0" lvl="0" indent="-609600" algn="ctr" defTabSz="914400" rtl="0" eaLnBrk="0" fontAlgn="base" latinLnBrk="0" hangingPunct="0">
                        <a:lnSpc>
                          <a:spcPct val="1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3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9</a:t>
                      </a:r>
                      <a:endParaRPr kumimoji="0" lang="en-US" altLang="zh-CN" sz="13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黑体" pitchFamily="49" charset="-122"/>
                      </a:endParaRP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3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空中交通服务平台关键技术及应用</a:t>
                      </a:r>
                      <a:endParaRPr kumimoji="0" lang="zh-CN" altLang="en-US" sz="13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黑体" pitchFamily="49" charset="-122"/>
                      </a:endParaRP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3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 张    军等</a:t>
                      </a:r>
                      <a:endParaRPr kumimoji="0" lang="zh-CN" altLang="en-US" sz="13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黑体" pitchFamily="49" charset="-122"/>
                      </a:endParaRP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3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国家科技进步</a:t>
                      </a:r>
                      <a:r>
                        <a:rPr kumimoji="0" lang="zh-CN" altLang="en-US" sz="130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一等奖</a:t>
                      </a: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8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3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2004</a:t>
                      </a:r>
                      <a:endParaRPr kumimoji="0" lang="en-US" altLang="zh-CN" sz="13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黑体" pitchFamily="49" charset="-122"/>
                      </a:endParaRPr>
                    </a:p>
                  </a:txBody>
                  <a:tcPr marL="0" marR="0" marT="0" marB="0" anchor="ctr" horzOverflow="overflow"/>
                </a:tc>
              </a:tr>
            </a:tbl>
          </a:graphicData>
        </a:graphic>
      </p:graphicFrame>
      <p:sp>
        <p:nvSpPr>
          <p:cNvPr id="11" name="矩形 10"/>
          <p:cNvSpPr/>
          <p:nvPr/>
        </p:nvSpPr>
        <p:spPr>
          <a:xfrm>
            <a:off x="15796" y="5805264"/>
            <a:ext cx="9156488" cy="1052736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lIns="36000" rIns="36000" anchor="ctr" anchorCtr="0">
            <a:noAutofit/>
          </a:bodyPr>
          <a:lstStyle/>
          <a:p>
            <a:pPr algn="ctr" eaLnBrk="0" hangingPunct="0">
              <a:lnSpc>
                <a:spcPct val="110000"/>
              </a:lnSpc>
              <a:spcBef>
                <a:spcPts val="600"/>
              </a:spcBef>
            </a:pPr>
            <a:r>
              <a:rPr lang="zh-CN" altLang="en-US" sz="3600" b="1" dirty="0">
                <a:solidFill>
                  <a:srgbClr val="FFFF00"/>
                </a:solidFill>
                <a:latin typeface="Times New Roman" pitchFamily="18" charset="0"/>
                <a:ea typeface="微软雅黑" pitchFamily="34" charset="-122"/>
                <a:cs typeface="Times New Roman" pitchFamily="18" charset="0"/>
              </a:rPr>
              <a:t>大团队、大平台、大项目、大成果</a:t>
            </a:r>
          </a:p>
        </p:txBody>
      </p:sp>
    </p:spTree>
    <p:extLst>
      <p:ext uri="{BB962C8B-B14F-4D97-AF65-F5344CB8AC3E}">
        <p14:creationId xmlns="" xmlns:p14="http://schemas.microsoft.com/office/powerpoint/2010/main" val="118095639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15329" y="44450"/>
            <a:ext cx="8893175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45791" dir="2021404" algn="ctr" rotWithShape="0">
              <a:schemeClr val="tx1"/>
            </a:outerShdw>
          </a:effectLst>
        </p:spPr>
        <p:txBody>
          <a:bodyPr anchor="ctr"/>
          <a:lstStyle/>
          <a:p>
            <a:pPr algn="ctr" eaLnBrk="0" hangingPunct="0">
              <a:defRPr/>
            </a:pPr>
            <a:r>
              <a:rPr lang="zh-CN" altLang="en-US" sz="4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近年：六年八院士</a:t>
            </a:r>
            <a:endParaRPr lang="en-US" altLang="zh-CN" sz="44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" name="矩形 9"/>
          <p:cNvSpPr>
            <a:spLocks noChangeArrowheads="1"/>
          </p:cNvSpPr>
          <p:nvPr/>
        </p:nvSpPr>
        <p:spPr bwMode="auto">
          <a:xfrm>
            <a:off x="3000364" y="3250207"/>
            <a:ext cx="156966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zh-CN" altLang="en-US" sz="1200" b="1" dirty="0" smtClean="0">
                <a:latin typeface="+mn-ea"/>
              </a:rPr>
              <a:t>徐惠彬，</a:t>
            </a:r>
            <a:r>
              <a:rPr lang="en-US" altLang="zh-CN" sz="1200" b="1" dirty="0" smtClean="0">
                <a:latin typeface="+mn-ea"/>
              </a:rPr>
              <a:t>1959</a:t>
            </a:r>
            <a:r>
              <a:rPr lang="zh-CN" altLang="en-US" sz="1200" b="1" dirty="0" smtClean="0">
                <a:latin typeface="+mn-ea"/>
              </a:rPr>
              <a:t>年生</a:t>
            </a:r>
          </a:p>
          <a:p>
            <a:pPr algn="ctr"/>
            <a:r>
              <a:rPr lang="en-US" altLang="zh-CN" sz="1200" b="1" dirty="0" smtClean="0">
                <a:latin typeface="黑体" pitchFamily="49" charset="-122"/>
                <a:ea typeface="黑体" pitchFamily="49" charset="-122"/>
              </a:rPr>
              <a:t>2011</a:t>
            </a:r>
            <a:r>
              <a:rPr lang="zh-CN" altLang="en-US" sz="1200" b="1" dirty="0" smtClean="0">
                <a:latin typeface="黑体" pitchFamily="49" charset="-122"/>
                <a:ea typeface="黑体" pitchFamily="49" charset="-122"/>
              </a:rPr>
              <a:t>年当选，工程院</a:t>
            </a:r>
            <a:endParaRPr lang="zh-CN" altLang="en-US" sz="1200" b="1" dirty="0"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15" name="图片 14" descr="20131218091229271199.jp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061642" y="1354418"/>
            <a:ext cx="1500198" cy="1860246"/>
          </a:xfrm>
          <a:prstGeom prst="rect">
            <a:avLst/>
          </a:prstGeom>
        </p:spPr>
      </p:pic>
      <p:pic>
        <p:nvPicPr>
          <p:cNvPr id="17" name="图片 3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6467" y="1354418"/>
            <a:ext cx="1399869" cy="18652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图片 4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0160" y="1361088"/>
            <a:ext cx="1316336" cy="18394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图片 18" descr="20131216184609148506.jpg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2364" y="1354418"/>
            <a:ext cx="1357322" cy="1857388"/>
          </a:xfrm>
          <a:prstGeom prst="rect">
            <a:avLst/>
          </a:prstGeom>
        </p:spPr>
      </p:pic>
      <p:pic>
        <p:nvPicPr>
          <p:cNvPr id="20" name="图片 19" descr="20131216184518634428.jpg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561444" y="1354418"/>
            <a:ext cx="1428760" cy="1857388"/>
          </a:xfrm>
          <a:prstGeom prst="rect">
            <a:avLst/>
          </a:prstGeom>
        </p:spPr>
      </p:pic>
      <p:sp>
        <p:nvSpPr>
          <p:cNvPr id="21" name="矩形 9"/>
          <p:cNvSpPr>
            <a:spLocks noChangeArrowheads="1"/>
          </p:cNvSpPr>
          <p:nvPr/>
        </p:nvSpPr>
        <p:spPr bwMode="auto">
          <a:xfrm>
            <a:off x="4573976" y="3250207"/>
            <a:ext cx="156966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zh-CN" altLang="en-US" sz="1200" b="1" dirty="0" smtClean="0">
                <a:latin typeface="+mn-ea"/>
              </a:rPr>
              <a:t>张军，</a:t>
            </a:r>
            <a:r>
              <a:rPr lang="en-US" altLang="zh-CN" sz="1200" b="1" dirty="0" smtClean="0">
                <a:latin typeface="+mn-ea"/>
              </a:rPr>
              <a:t>1965</a:t>
            </a:r>
            <a:r>
              <a:rPr lang="zh-CN" altLang="en-US" sz="1200" b="1" dirty="0" smtClean="0">
                <a:latin typeface="+mn-ea"/>
              </a:rPr>
              <a:t>年生</a:t>
            </a:r>
          </a:p>
          <a:p>
            <a:pPr algn="ctr"/>
            <a:r>
              <a:rPr lang="en-US" altLang="zh-CN" sz="1200" b="1" dirty="0" smtClean="0">
                <a:latin typeface="黑体" pitchFamily="49" charset="-122"/>
                <a:ea typeface="黑体" pitchFamily="49" charset="-122"/>
              </a:rPr>
              <a:t>2013</a:t>
            </a:r>
            <a:r>
              <a:rPr lang="zh-CN" altLang="en-US" sz="1200" b="1" dirty="0" smtClean="0">
                <a:latin typeface="黑体" pitchFamily="49" charset="-122"/>
                <a:ea typeface="黑体" pitchFamily="49" charset="-122"/>
              </a:rPr>
              <a:t>年当选，工程院</a:t>
            </a:r>
            <a:endParaRPr lang="zh-CN" altLang="en-US" sz="1200" b="1" dirty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2" name="矩形 9"/>
          <p:cNvSpPr>
            <a:spLocks noChangeArrowheads="1"/>
          </p:cNvSpPr>
          <p:nvPr/>
        </p:nvSpPr>
        <p:spPr bwMode="auto">
          <a:xfrm>
            <a:off x="6074174" y="3250207"/>
            <a:ext cx="156966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zh-CN" altLang="en-US" sz="1200" b="1" dirty="0" smtClean="0">
                <a:latin typeface="+mn-ea"/>
              </a:rPr>
              <a:t>赵沁平，</a:t>
            </a:r>
            <a:r>
              <a:rPr lang="en-US" altLang="zh-CN" sz="1200" b="1" dirty="0" smtClean="0">
                <a:latin typeface="+mn-ea"/>
              </a:rPr>
              <a:t>1948</a:t>
            </a:r>
            <a:r>
              <a:rPr lang="zh-CN" altLang="en-US" sz="1200" b="1" dirty="0" smtClean="0">
                <a:latin typeface="+mn-ea"/>
              </a:rPr>
              <a:t>年生</a:t>
            </a:r>
          </a:p>
          <a:p>
            <a:pPr algn="ctr"/>
            <a:r>
              <a:rPr lang="en-US" altLang="zh-CN" sz="1200" b="1" dirty="0" smtClean="0">
                <a:latin typeface="黑体" pitchFamily="49" charset="-122"/>
                <a:ea typeface="黑体" pitchFamily="49" charset="-122"/>
              </a:rPr>
              <a:t>2013</a:t>
            </a:r>
            <a:r>
              <a:rPr lang="zh-CN" altLang="en-US" sz="1200" b="1" dirty="0" smtClean="0">
                <a:latin typeface="黑体" pitchFamily="49" charset="-122"/>
                <a:ea typeface="黑体" pitchFamily="49" charset="-122"/>
              </a:rPr>
              <a:t>年当选，工程院</a:t>
            </a:r>
            <a:endParaRPr lang="zh-CN" altLang="en-US" sz="1200" b="1" dirty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3" name="矩形 9"/>
          <p:cNvSpPr>
            <a:spLocks noChangeArrowheads="1"/>
          </p:cNvSpPr>
          <p:nvPr/>
        </p:nvSpPr>
        <p:spPr bwMode="auto">
          <a:xfrm>
            <a:off x="7572396" y="3250207"/>
            <a:ext cx="156966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zh-CN" altLang="en-US" sz="1200" b="1" dirty="0" smtClean="0">
                <a:latin typeface="+mn-ea"/>
              </a:rPr>
              <a:t>张广军，</a:t>
            </a:r>
            <a:r>
              <a:rPr lang="en-US" altLang="zh-CN" sz="1200" b="1" dirty="0" smtClean="0">
                <a:latin typeface="+mn-ea"/>
              </a:rPr>
              <a:t>1965</a:t>
            </a:r>
            <a:r>
              <a:rPr lang="zh-CN" altLang="en-US" sz="1200" b="1" dirty="0" smtClean="0">
                <a:latin typeface="+mn-ea"/>
              </a:rPr>
              <a:t>年生</a:t>
            </a:r>
          </a:p>
          <a:p>
            <a:pPr algn="ctr"/>
            <a:r>
              <a:rPr lang="en-US" altLang="zh-CN" sz="1200" b="1" dirty="0" smtClean="0">
                <a:latin typeface="黑体" pitchFamily="49" charset="-122"/>
                <a:ea typeface="黑体" pitchFamily="49" charset="-122"/>
              </a:rPr>
              <a:t>2013</a:t>
            </a:r>
            <a:r>
              <a:rPr lang="zh-CN" altLang="en-US" sz="1200" b="1" dirty="0" smtClean="0">
                <a:latin typeface="黑体" pitchFamily="49" charset="-122"/>
                <a:ea typeface="黑体" pitchFamily="49" charset="-122"/>
              </a:rPr>
              <a:t>年当选，工程院</a:t>
            </a:r>
            <a:endParaRPr lang="zh-CN" altLang="en-US" sz="1200" b="1" dirty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4" name="矩形 9"/>
          <p:cNvSpPr>
            <a:spLocks noChangeArrowheads="1"/>
          </p:cNvSpPr>
          <p:nvPr/>
        </p:nvSpPr>
        <p:spPr bwMode="auto">
          <a:xfrm>
            <a:off x="1500166" y="3250207"/>
            <a:ext cx="156966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zh-CN" altLang="en-US" sz="1200" b="1" dirty="0" smtClean="0">
                <a:latin typeface="+mn-ea"/>
              </a:rPr>
              <a:t>江雷，</a:t>
            </a:r>
            <a:r>
              <a:rPr lang="en-US" altLang="zh-CN" sz="1200" b="1" dirty="0" smtClean="0">
                <a:latin typeface="+mn-ea"/>
              </a:rPr>
              <a:t>1965</a:t>
            </a:r>
            <a:r>
              <a:rPr lang="zh-CN" altLang="en-US" sz="1200" b="1" dirty="0" smtClean="0">
                <a:latin typeface="+mn-ea"/>
              </a:rPr>
              <a:t>年生</a:t>
            </a:r>
          </a:p>
          <a:p>
            <a:pPr algn="ctr"/>
            <a:r>
              <a:rPr lang="en-US" altLang="zh-CN" sz="1200" b="1" dirty="0" smtClean="0">
                <a:latin typeface="黑体" pitchFamily="49" charset="-122"/>
                <a:ea typeface="黑体" pitchFamily="49" charset="-122"/>
              </a:rPr>
              <a:t>2009</a:t>
            </a:r>
            <a:r>
              <a:rPr lang="zh-CN" altLang="en-US" sz="1200" b="1" dirty="0" smtClean="0">
                <a:latin typeface="黑体" pitchFamily="49" charset="-122"/>
                <a:ea typeface="黑体" pitchFamily="49" charset="-122"/>
              </a:rPr>
              <a:t>年当选，科学院</a:t>
            </a:r>
            <a:endParaRPr lang="zh-CN" altLang="en-US" sz="1200" b="1" dirty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5" name="矩形 9"/>
          <p:cNvSpPr>
            <a:spLocks noChangeArrowheads="1"/>
          </p:cNvSpPr>
          <p:nvPr/>
        </p:nvSpPr>
        <p:spPr bwMode="auto">
          <a:xfrm>
            <a:off x="-32" y="3250207"/>
            <a:ext cx="156966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zh-CN" altLang="en-US" sz="1200" b="1" dirty="0" smtClean="0">
                <a:latin typeface="+mn-ea"/>
              </a:rPr>
              <a:t>怀进鹏，</a:t>
            </a:r>
            <a:r>
              <a:rPr lang="en-US" altLang="zh-CN" sz="1200" b="1" dirty="0" smtClean="0">
                <a:latin typeface="+mn-ea"/>
              </a:rPr>
              <a:t>1962</a:t>
            </a:r>
            <a:r>
              <a:rPr lang="zh-CN" altLang="en-US" sz="1200" b="1" dirty="0" smtClean="0">
                <a:latin typeface="+mn-ea"/>
              </a:rPr>
              <a:t>年生</a:t>
            </a:r>
          </a:p>
          <a:p>
            <a:pPr algn="ctr"/>
            <a:r>
              <a:rPr lang="en-US" altLang="zh-CN" sz="1200" b="1" dirty="0" smtClean="0">
                <a:latin typeface="黑体" pitchFamily="49" charset="-122"/>
                <a:ea typeface="黑体" pitchFamily="49" charset="-122"/>
              </a:rPr>
              <a:t>2009</a:t>
            </a:r>
            <a:r>
              <a:rPr lang="zh-CN" altLang="en-US" sz="1200" b="1" dirty="0" smtClean="0">
                <a:latin typeface="黑体" pitchFamily="49" charset="-122"/>
                <a:ea typeface="黑体" pitchFamily="49" charset="-122"/>
              </a:rPr>
              <a:t>年当选，科学院</a:t>
            </a:r>
            <a:endParaRPr lang="zh-CN" altLang="en-US" sz="1200" b="1" dirty="0"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28" name="Picture 2" descr="C:\Users\Administrator\Desktop\20151207150727828649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0452" y="3861048"/>
            <a:ext cx="2773759" cy="209933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3" descr="C:\Users\Administrator\Desktop\20151207151129911731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7616" y="3861048"/>
            <a:ext cx="2756218" cy="209865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/>
        </p:nvSpPr>
        <p:spPr>
          <a:xfrm>
            <a:off x="1792033" y="5949280"/>
            <a:ext cx="2048959" cy="7325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600" b="1" dirty="0">
                <a:latin typeface="+mj-ea"/>
                <a:ea typeface="+mj-ea"/>
              </a:rPr>
              <a:t>房建成</a:t>
            </a:r>
            <a:r>
              <a:rPr lang="zh-CN" altLang="en-US" sz="1600" b="1" dirty="0" smtClean="0">
                <a:latin typeface="+mj-ea"/>
                <a:ea typeface="+mj-ea"/>
              </a:rPr>
              <a:t>，</a:t>
            </a:r>
            <a:r>
              <a:rPr lang="en-US" altLang="zh-CN" sz="1600" b="1" dirty="0" smtClean="0">
                <a:latin typeface="+mj-ea"/>
                <a:ea typeface="+mj-ea"/>
              </a:rPr>
              <a:t>1965</a:t>
            </a:r>
            <a:r>
              <a:rPr lang="zh-CN" altLang="en-US" sz="1600" b="1" dirty="0" smtClean="0">
                <a:latin typeface="+mj-ea"/>
                <a:ea typeface="+mj-ea"/>
              </a:rPr>
              <a:t>年生</a:t>
            </a:r>
            <a:endParaRPr lang="en-US" altLang="zh-CN" sz="1600" b="1" dirty="0" smtClean="0">
              <a:latin typeface="+mj-ea"/>
              <a:ea typeface="+mj-ea"/>
            </a:endParaRPr>
          </a:p>
          <a:p>
            <a:pPr algn="ctr">
              <a:lnSpc>
                <a:spcPct val="130000"/>
              </a:lnSpc>
            </a:pPr>
            <a:r>
              <a:rPr lang="en-US" altLang="zh-CN" sz="1600" b="1" dirty="0" smtClean="0">
                <a:latin typeface="+mj-ea"/>
                <a:ea typeface="+mj-ea"/>
              </a:rPr>
              <a:t>2015</a:t>
            </a:r>
            <a:r>
              <a:rPr lang="zh-CN" altLang="en-US" sz="1600" b="1" dirty="0">
                <a:latin typeface="+mj-ea"/>
                <a:ea typeface="+mj-ea"/>
              </a:rPr>
              <a:t>年</a:t>
            </a:r>
            <a:r>
              <a:rPr lang="zh-CN" altLang="en-US" sz="1600" b="1" dirty="0" smtClean="0">
                <a:latin typeface="+mj-ea"/>
                <a:ea typeface="+mj-ea"/>
              </a:rPr>
              <a:t>当选，中科院</a:t>
            </a:r>
            <a:endParaRPr lang="en-US" altLang="zh-CN" sz="1600" b="1" dirty="0">
              <a:latin typeface="+mj-ea"/>
              <a:ea typeface="+mj-ea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5320425" y="5949280"/>
            <a:ext cx="2048959" cy="7325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600" b="1" dirty="0">
                <a:latin typeface="+mj-ea"/>
                <a:ea typeface="+mj-ea"/>
              </a:rPr>
              <a:t>王华明</a:t>
            </a:r>
            <a:r>
              <a:rPr lang="zh-CN" altLang="en-US" sz="1600" b="1" dirty="0" smtClean="0">
                <a:latin typeface="+mj-ea"/>
                <a:ea typeface="+mj-ea"/>
              </a:rPr>
              <a:t>，</a:t>
            </a:r>
            <a:r>
              <a:rPr lang="en-US" altLang="zh-CN" sz="1600" b="1" dirty="0" smtClean="0">
                <a:latin typeface="+mj-ea"/>
                <a:ea typeface="+mj-ea"/>
              </a:rPr>
              <a:t>1962</a:t>
            </a:r>
            <a:r>
              <a:rPr lang="zh-CN" altLang="en-US" sz="1600" b="1" dirty="0" smtClean="0">
                <a:latin typeface="+mj-ea"/>
                <a:ea typeface="+mj-ea"/>
              </a:rPr>
              <a:t>年生</a:t>
            </a:r>
            <a:endParaRPr lang="en-US" altLang="zh-CN" sz="1600" b="1" dirty="0" smtClean="0">
              <a:latin typeface="+mj-ea"/>
              <a:ea typeface="+mj-ea"/>
            </a:endParaRPr>
          </a:p>
          <a:p>
            <a:pPr algn="ctr">
              <a:lnSpc>
                <a:spcPct val="130000"/>
              </a:lnSpc>
            </a:pPr>
            <a:r>
              <a:rPr lang="en-US" altLang="zh-CN" sz="1600" b="1" dirty="0" smtClean="0">
                <a:latin typeface="+mj-ea"/>
                <a:ea typeface="+mj-ea"/>
              </a:rPr>
              <a:t>2015</a:t>
            </a:r>
            <a:r>
              <a:rPr lang="zh-CN" altLang="en-US" sz="1600" b="1" dirty="0">
                <a:latin typeface="+mj-ea"/>
                <a:ea typeface="+mj-ea"/>
              </a:rPr>
              <a:t>年</a:t>
            </a:r>
            <a:r>
              <a:rPr lang="zh-CN" altLang="en-US" sz="1600" b="1" dirty="0" smtClean="0">
                <a:latin typeface="+mj-ea"/>
                <a:ea typeface="+mj-ea"/>
              </a:rPr>
              <a:t>当选，工程</a:t>
            </a:r>
            <a:r>
              <a:rPr lang="zh-CN" altLang="en-US" sz="1600" b="1" dirty="0">
                <a:latin typeface="+mj-ea"/>
                <a:ea typeface="+mj-ea"/>
              </a:rPr>
              <a:t>院</a:t>
            </a:r>
            <a:endParaRPr lang="en-US" altLang="zh-CN" sz="1600" b="1" dirty="0">
              <a:latin typeface="+mj-ea"/>
              <a:ea typeface="+mj-ea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2932" y="5949280"/>
            <a:ext cx="9142088" cy="897614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lIns="36000" rIns="36000" anchor="ctr" anchorCtr="0">
            <a:noAutofit/>
          </a:bodyPr>
          <a:lstStyle/>
          <a:p>
            <a:pPr algn="ctr" eaLnBrk="0" hangingPunct="0">
              <a:spcBef>
                <a:spcPts val="600"/>
              </a:spcBef>
            </a:pPr>
            <a:r>
              <a:rPr lang="zh-CN" altLang="en-US" sz="3200" b="1" dirty="0" smtClean="0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  <a:cs typeface="Times New Roman" panose="02020603050405020304" pitchFamily="18" charset="0"/>
              </a:rPr>
              <a:t>高端</a:t>
            </a:r>
            <a:r>
              <a:rPr lang="zh-CN" altLang="en-US" sz="3200" b="1" dirty="0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  <a:cs typeface="Times New Roman" panose="02020603050405020304" pitchFamily="18" charset="0"/>
              </a:rPr>
              <a:t>人才占师资</a:t>
            </a:r>
            <a:r>
              <a:rPr lang="zh-CN" altLang="en-US" sz="3200" b="1" dirty="0" smtClean="0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  <a:cs typeface="Times New Roman" panose="02020603050405020304" pitchFamily="18" charset="0"/>
              </a:rPr>
              <a:t>队伍比例</a:t>
            </a:r>
            <a:r>
              <a:rPr lang="zh-CN" altLang="en-US" sz="3200" b="1" dirty="0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  <a:cs typeface="Times New Roman" panose="02020603050405020304" pitchFamily="18" charset="0"/>
              </a:rPr>
              <a:t>为</a:t>
            </a:r>
            <a:r>
              <a:rPr lang="en-US" altLang="zh-CN" sz="3200" b="1" dirty="0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  <a:cs typeface="Times New Roman" panose="02020603050405020304" pitchFamily="18" charset="0"/>
              </a:rPr>
              <a:t>9%</a:t>
            </a:r>
            <a:r>
              <a:rPr lang="zh-CN" altLang="en-US" sz="3200" b="1" dirty="0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  <a:cs typeface="Times New Roman" panose="02020603050405020304" pitchFamily="18" charset="0"/>
              </a:rPr>
              <a:t>，国内高校</a:t>
            </a:r>
            <a:r>
              <a:rPr lang="zh-CN" altLang="en-US" sz="3200" b="1" dirty="0" smtClean="0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  <a:cs typeface="Times New Roman" panose="02020603050405020304" pitchFamily="18" charset="0"/>
              </a:rPr>
              <a:t>前列</a:t>
            </a:r>
            <a:endParaRPr lang="zh-CN" altLang="en-US" sz="3200" b="1" dirty="0">
              <a:solidFill>
                <a:srgbClr val="FFFF00"/>
              </a:solidFill>
              <a:latin typeface="微软雅黑" pitchFamily="34" charset="-122"/>
              <a:ea typeface="微软雅黑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27" name="Picture 2" descr="http://y0.ifengimg.com/a/2015_39/43a7bde91da0e68.jpg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636619" y="1354418"/>
            <a:ext cx="1444373" cy="185738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211032370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持续创新  引领发展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服务国防、强化特色、问题导向、创新驱动</a:t>
            </a:r>
            <a:endParaRPr lang="en-US" altLang="zh-CN" dirty="0" smtClean="0">
              <a:solidFill>
                <a:srgbClr val="0000CC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1.</a:t>
            </a:r>
            <a:r>
              <a:rPr lang="zh-CN" altLang="en-US" dirty="0" smtClean="0">
                <a:latin typeface="Times New Roman" pitchFamily="18" charset="0"/>
                <a:cs typeface="Times New Roman" pitchFamily="18" charset="0"/>
              </a:rPr>
              <a:t>航空</a:t>
            </a:r>
            <a:r>
              <a:rPr lang="zh-CN" altLang="en-US" dirty="0">
                <a:latin typeface="Times New Roman" pitchFamily="18" charset="0"/>
                <a:cs typeface="Times New Roman" pitchFamily="18" charset="0"/>
              </a:rPr>
              <a:t>发动机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2.</a:t>
            </a:r>
            <a:r>
              <a:rPr lang="zh-CN" altLang="en-US" dirty="0" smtClean="0">
                <a:latin typeface="Times New Roman" pitchFamily="18" charset="0"/>
                <a:cs typeface="Times New Roman" pitchFamily="18" charset="0"/>
              </a:rPr>
              <a:t>无人</a:t>
            </a:r>
            <a:r>
              <a:rPr lang="zh-CN" altLang="en-US" dirty="0">
                <a:latin typeface="Times New Roman" pitchFamily="18" charset="0"/>
                <a:cs typeface="Times New Roman" pitchFamily="18" charset="0"/>
              </a:rPr>
              <a:t>飞行器设计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3.</a:t>
            </a:r>
            <a:r>
              <a:rPr lang="zh-CN" altLang="en-US" dirty="0" smtClean="0">
                <a:latin typeface="Times New Roman" pitchFamily="18" charset="0"/>
                <a:cs typeface="Times New Roman" pitchFamily="18" charset="0"/>
              </a:rPr>
              <a:t>极端</a:t>
            </a:r>
            <a:r>
              <a:rPr lang="zh-CN" altLang="en-US" dirty="0">
                <a:latin typeface="Times New Roman" pitchFamily="18" charset="0"/>
                <a:cs typeface="Times New Roman" pitchFamily="18" charset="0"/>
              </a:rPr>
              <a:t>热环境测试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4.RCS</a:t>
            </a:r>
            <a:r>
              <a:rPr lang="zh-CN" altLang="en-US" dirty="0">
                <a:latin typeface="Times New Roman" pitchFamily="18" charset="0"/>
                <a:cs typeface="Times New Roman" pitchFamily="18" charset="0"/>
              </a:rPr>
              <a:t>测试技术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5.</a:t>
            </a:r>
            <a:r>
              <a:rPr lang="zh-CN" altLang="en-US" dirty="0" smtClean="0">
                <a:latin typeface="Times New Roman" pitchFamily="18" charset="0"/>
                <a:cs typeface="Times New Roman" pitchFamily="18" charset="0"/>
              </a:rPr>
              <a:t>惯性技术</a:t>
            </a:r>
            <a:endParaRPr lang="en-US" altLang="zh-CN" dirty="0" smtClean="0">
              <a:latin typeface="Times New Roman" pitchFamily="18" charset="0"/>
              <a:cs typeface="Times New Roman" pitchFamily="18" charset="0"/>
            </a:endParaRPr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zh-CN" dirty="0" smtClean="0">
                <a:cs typeface="Times New Roman" pitchFamily="18" charset="0"/>
              </a:rPr>
              <a:t>……</a:t>
            </a:r>
            <a:endParaRPr lang="zh-CN" altLang="en-US" dirty="0">
              <a:cs typeface="Times New Roman" pitchFamily="18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43786727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学科建设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7504" y="1340768"/>
            <a:ext cx="6120680" cy="5299262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zh-CN" altLang="en-US" sz="3000" dirty="0" smtClean="0"/>
              <a:t>基本</a:t>
            </a:r>
            <a:r>
              <a:rPr lang="zh-CN" altLang="en-US" sz="3000" dirty="0"/>
              <a:t>形成</a:t>
            </a:r>
            <a:r>
              <a:rPr lang="zh-CN" altLang="en-US" sz="3000" dirty="0">
                <a:solidFill>
                  <a:srgbClr val="FF0000"/>
                </a:solidFill>
              </a:rPr>
              <a:t>空天信融合互动、理工文综合交叉</a:t>
            </a:r>
            <a:r>
              <a:rPr lang="zh-CN" altLang="en-US" sz="3000" dirty="0"/>
              <a:t>的学科协调发展体系</a:t>
            </a:r>
            <a:endParaRPr lang="en-US" altLang="zh-CN" sz="3000" dirty="0" smtClean="0"/>
          </a:p>
          <a:p>
            <a:pPr lvl="1">
              <a:lnSpc>
                <a:spcPct val="150000"/>
              </a:lnSpc>
            </a:pPr>
            <a:r>
              <a:rPr lang="en-US" altLang="zh-CN" sz="2600" dirty="0">
                <a:solidFill>
                  <a:srgbClr val="0000CC"/>
                </a:solidFill>
              </a:rPr>
              <a:t>2</a:t>
            </a:r>
            <a:r>
              <a:rPr lang="zh-CN" altLang="en-US" sz="2600" dirty="0">
                <a:solidFill>
                  <a:srgbClr val="0000CC"/>
                </a:solidFill>
              </a:rPr>
              <a:t>个学科排名第一</a:t>
            </a:r>
            <a:endParaRPr lang="en-US" altLang="zh-CN" sz="2600" dirty="0">
              <a:solidFill>
                <a:srgbClr val="0000CC"/>
              </a:solidFill>
            </a:endParaRPr>
          </a:p>
          <a:p>
            <a:pPr lvl="2">
              <a:lnSpc>
                <a:spcPct val="150000"/>
              </a:lnSpc>
            </a:pPr>
            <a:r>
              <a:rPr lang="zh-CN" altLang="en-US" sz="2200" dirty="0"/>
              <a:t>航空宇航科学与技术、仪器科学与技术</a:t>
            </a:r>
            <a:endParaRPr lang="en-US" altLang="zh-CN" sz="2200" dirty="0"/>
          </a:p>
          <a:p>
            <a:pPr lvl="1">
              <a:lnSpc>
                <a:spcPct val="150000"/>
              </a:lnSpc>
            </a:pPr>
            <a:r>
              <a:rPr lang="en-US" altLang="zh-CN" sz="2600" dirty="0">
                <a:solidFill>
                  <a:srgbClr val="0000CC"/>
                </a:solidFill>
              </a:rPr>
              <a:t>5</a:t>
            </a:r>
            <a:r>
              <a:rPr lang="zh-CN" altLang="en-US" sz="2600" dirty="0">
                <a:solidFill>
                  <a:srgbClr val="0000CC"/>
                </a:solidFill>
              </a:rPr>
              <a:t>个学科排名全国前五</a:t>
            </a:r>
            <a:endParaRPr lang="en-US" altLang="zh-CN" sz="2600" dirty="0">
              <a:solidFill>
                <a:srgbClr val="0000CC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altLang="zh-CN" sz="2600" dirty="0">
                <a:solidFill>
                  <a:srgbClr val="0000CC"/>
                </a:solidFill>
              </a:rPr>
              <a:t>13</a:t>
            </a:r>
            <a:r>
              <a:rPr lang="zh-CN" altLang="en-US" sz="2600" dirty="0">
                <a:solidFill>
                  <a:srgbClr val="0000CC"/>
                </a:solidFill>
              </a:rPr>
              <a:t>个学科排名全国前十</a:t>
            </a:r>
            <a:endParaRPr lang="en-US" altLang="zh-CN" sz="2600" dirty="0">
              <a:solidFill>
                <a:srgbClr val="0000CC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altLang="zh-CN" sz="2600" dirty="0" smtClean="0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8</a:t>
            </a:r>
            <a:r>
              <a:rPr lang="zh-CN" altLang="en-US" sz="2600" dirty="0" smtClean="0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个一级学科国家重点学科：</a:t>
            </a:r>
            <a:r>
              <a:rPr lang="zh-CN" altLang="en-US" sz="2600" dirty="0" smtClean="0">
                <a:latin typeface="Times New Roman" pitchFamily="18" charset="0"/>
                <a:cs typeface="Times New Roman" pitchFamily="18" charset="0"/>
              </a:rPr>
              <a:t>并列第</a:t>
            </a: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7</a:t>
            </a:r>
            <a:r>
              <a:rPr lang="zh-CN" altLang="en-US" sz="2600" dirty="0" smtClean="0">
                <a:latin typeface="Times New Roman" pitchFamily="18" charset="0"/>
                <a:cs typeface="Times New Roman" pitchFamily="18" charset="0"/>
              </a:rPr>
              <a:t>名</a:t>
            </a:r>
            <a:endParaRPr lang="en-US" altLang="zh-CN" sz="2600" dirty="0" smtClean="0">
              <a:latin typeface="Times New Roman" pitchFamily="18" charset="0"/>
              <a:cs typeface="Times New Roman" pitchFamily="18" charset="0"/>
            </a:endParaRPr>
          </a:p>
          <a:p>
            <a:pPr lvl="1">
              <a:lnSpc>
                <a:spcPct val="150000"/>
              </a:lnSpc>
            </a:pP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28</a:t>
            </a:r>
            <a:r>
              <a:rPr lang="zh-CN" altLang="en-US" sz="2600" dirty="0">
                <a:latin typeface="Times New Roman" pitchFamily="18" charset="0"/>
                <a:cs typeface="Times New Roman" pitchFamily="18" charset="0"/>
              </a:rPr>
              <a:t>个二级学科国家重点学科，</a:t>
            </a:r>
            <a:r>
              <a:rPr lang="en-US" altLang="zh-CN" sz="2600" dirty="0">
                <a:latin typeface="Times New Roman" pitchFamily="18" charset="0"/>
                <a:cs typeface="Times New Roman" pitchFamily="18" charset="0"/>
              </a:rPr>
              <a:t>9</a:t>
            </a:r>
            <a:r>
              <a:rPr lang="zh-CN" altLang="en-US" sz="2600" dirty="0">
                <a:latin typeface="Times New Roman" pitchFamily="18" charset="0"/>
                <a:cs typeface="Times New Roman" pitchFamily="18" charset="0"/>
              </a:rPr>
              <a:t>个北京市重点学科，</a:t>
            </a:r>
            <a:r>
              <a:rPr lang="en-US" altLang="zh-CN" sz="2600" dirty="0">
                <a:latin typeface="Times New Roman" pitchFamily="18" charset="0"/>
                <a:cs typeface="Times New Roman" pitchFamily="18" charset="0"/>
              </a:rPr>
              <a:t>28</a:t>
            </a:r>
            <a:r>
              <a:rPr lang="zh-CN" altLang="en-US" sz="2600" dirty="0">
                <a:latin typeface="Times New Roman" pitchFamily="18" charset="0"/>
                <a:cs typeface="Times New Roman" pitchFamily="18" charset="0"/>
              </a:rPr>
              <a:t>个国防特色重点</a:t>
            </a:r>
            <a:r>
              <a:rPr lang="zh-CN" altLang="en-US" sz="2600" dirty="0" smtClean="0">
                <a:latin typeface="Times New Roman" pitchFamily="18" charset="0"/>
                <a:cs typeface="Times New Roman" pitchFamily="18" charset="0"/>
              </a:rPr>
              <a:t>学科</a:t>
            </a:r>
            <a:endParaRPr lang="zh-CN" altLang="en-US" sz="26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图片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228184" y="1556793"/>
            <a:ext cx="2774514" cy="48245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92363088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对标世界一流 深化综合改革</a:t>
            </a:r>
            <a:endParaRPr lang="zh-CN" altLang="en-US" dirty="0"/>
          </a:p>
        </p:txBody>
      </p:sp>
      <p:sp>
        <p:nvSpPr>
          <p:cNvPr id="4" name="灯片编号占位符 1"/>
          <p:cNvSpPr txBox="1">
            <a:spLocks noGrp="1"/>
          </p:cNvSpPr>
          <p:nvPr/>
        </p:nvSpPr>
        <p:spPr bwMode="auto">
          <a:xfrm>
            <a:off x="6948488" y="6448425"/>
            <a:ext cx="2133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/>
            <a:fld id="{242C67BE-921B-4EF9-AB69-2A53E7C37A4D}" type="slidenum">
              <a:rPr lang="zh-CN" altLang="en-US" sz="1200" b="1">
                <a:solidFill>
                  <a:srgbClr val="898989"/>
                </a:solidFill>
                <a:latin typeface="微软雅黑" pitchFamily="34" charset="-122"/>
              </a:rPr>
              <a:pPr algn="r"/>
              <a:t>15</a:t>
            </a:fld>
            <a:endParaRPr lang="en-US" altLang="zh-CN" sz="1200" b="1">
              <a:solidFill>
                <a:srgbClr val="898989"/>
              </a:solidFill>
              <a:latin typeface="微软雅黑" pitchFamily="34" charset="-122"/>
            </a:endParaRPr>
          </a:p>
        </p:txBody>
      </p:sp>
      <p:sp>
        <p:nvSpPr>
          <p:cNvPr id="5" name="内容占位符 2"/>
          <p:cNvSpPr txBox="1">
            <a:spLocks/>
          </p:cNvSpPr>
          <p:nvPr/>
        </p:nvSpPr>
        <p:spPr bwMode="auto">
          <a:xfrm>
            <a:off x="142875" y="1928813"/>
            <a:ext cx="8786813" cy="4643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0" hangingPunct="0">
              <a:lnSpc>
                <a:spcPct val="110000"/>
              </a:lnSpc>
              <a:spcBef>
                <a:spcPts val="600"/>
              </a:spcBef>
              <a:buFont typeface="Wingdings" pitchFamily="2" charset="2"/>
              <a:buChar char="Ø"/>
            </a:pPr>
            <a:endParaRPr lang="en-US" altLang="zh-CN"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3071802" y="1357298"/>
            <a:ext cx="5857916" cy="1071570"/>
          </a:xfrm>
          <a:prstGeom prst="roundRect">
            <a:avLst>
              <a:gd name="adj" fmla="val 10000"/>
            </a:avLst>
          </a:prstGeom>
          <a:gradFill rotWithShape="1">
            <a:gsLst>
              <a:gs pos="0">
                <a:srgbClr val="B83D68">
                  <a:shade val="51000"/>
                  <a:satMod val="130000"/>
                </a:srgbClr>
              </a:gs>
              <a:gs pos="80000">
                <a:srgbClr val="B83D68">
                  <a:shade val="93000"/>
                  <a:satMod val="130000"/>
                </a:srgbClr>
              </a:gs>
              <a:gs pos="100000">
                <a:srgbClr val="B83D68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flat" dir="t"/>
          </a:scene3d>
          <a:sp3d prstMaterial="plastic">
            <a:bevelT w="88900" h="88900"/>
            <a:bevelB w="88900" h="31750"/>
          </a:sp3d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1" altLang="en-US" b="1" kern="0" dirty="0">
              <a:solidFill>
                <a:sysClr val="window" lastClr="FFFFFF"/>
              </a:solidFill>
              <a:latin typeface="Calibri"/>
              <a:ea typeface="黑体" pitchFamily="49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071828" y="1558341"/>
            <a:ext cx="607220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空天信融合特色</a:t>
            </a:r>
            <a:r>
              <a:rPr lang="zh-CN" altLang="en-US" sz="32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世界一流大学</a:t>
            </a:r>
            <a:endParaRPr lang="zh-CN" altLang="en-US" sz="32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8" name="圆角矩形 7"/>
          <p:cNvSpPr/>
          <p:nvPr/>
        </p:nvSpPr>
        <p:spPr bwMode="auto">
          <a:xfrm>
            <a:off x="214312" y="3786190"/>
            <a:ext cx="8715406" cy="2786082"/>
          </a:xfrm>
          <a:prstGeom prst="roundRect">
            <a:avLst>
              <a:gd name="adj" fmla="val 3968"/>
            </a:avLst>
          </a:prstGeom>
          <a:noFill/>
          <a:ln w="44450" cap="flat" cmpd="thickThin" algn="ctr">
            <a:solidFill>
              <a:srgbClr val="A20051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1" lang="zh-CN" altLang="en-US" b="1" kern="0">
              <a:solidFill>
                <a:sysClr val="window" lastClr="FFFFFF">
                  <a:hueOff val="0"/>
                  <a:satOff val="0"/>
                  <a:lumOff val="0"/>
                  <a:alphaOff val="0"/>
                </a:sysClr>
              </a:solidFill>
              <a:latin typeface="Lucida Sans Unicode"/>
              <a:ea typeface="黑体"/>
            </a:endParaRPr>
          </a:p>
        </p:txBody>
      </p:sp>
      <p:sp>
        <p:nvSpPr>
          <p:cNvPr id="9" name="矩形 59"/>
          <p:cNvSpPr>
            <a:spLocks noChangeArrowheads="1"/>
          </p:cNvSpPr>
          <p:nvPr/>
        </p:nvSpPr>
        <p:spPr bwMode="auto">
          <a:xfrm>
            <a:off x="357158" y="3877506"/>
            <a:ext cx="8286778" cy="26099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rgbClr val="0000CC"/>
              </a:buClr>
              <a:buFont typeface="Wingdings" pitchFamily="2" charset="2"/>
              <a:buChar char="Ø"/>
            </a:pPr>
            <a:r>
              <a:rPr lang="zh-CN" altLang="en-US" sz="2100" b="1" dirty="0" smtClean="0">
                <a:solidFill>
                  <a:srgbClr val="0000CC"/>
                </a:solidFill>
                <a:latin typeface="黑体" pitchFamily="49" charset="-122"/>
                <a:ea typeface="黑体" pitchFamily="49" charset="-122"/>
              </a:rPr>
              <a:t>“</a:t>
            </a:r>
            <a:r>
              <a:rPr lang="en-US" altLang="zh-CN" sz="2100" b="1" dirty="0" smtClean="0">
                <a:solidFill>
                  <a:srgbClr val="0000CC"/>
                </a:solidFill>
                <a:latin typeface="黑体" pitchFamily="49" charset="-122"/>
                <a:ea typeface="黑体" pitchFamily="49" charset="-122"/>
              </a:rPr>
              <a:t>1</a:t>
            </a:r>
            <a:r>
              <a:rPr lang="zh-CN" altLang="en-US" sz="2100" b="1" dirty="0" smtClean="0">
                <a:solidFill>
                  <a:srgbClr val="0000CC"/>
                </a:solidFill>
                <a:latin typeface="黑体" pitchFamily="49" charset="-122"/>
                <a:ea typeface="黑体" pitchFamily="49" charset="-122"/>
              </a:rPr>
              <a:t>”：根植于中国的世界一流大学</a:t>
            </a:r>
            <a:endParaRPr lang="en-US" altLang="zh-CN" sz="2100" dirty="0">
              <a:solidFill>
                <a:srgbClr val="0000CC"/>
              </a:solidFill>
              <a:latin typeface="黑体" pitchFamily="49" charset="-122"/>
              <a:ea typeface="黑体" pitchFamily="49" charset="-122"/>
            </a:endParaRPr>
          </a:p>
          <a:p>
            <a:pPr marL="800100" lvl="1" indent="-342900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rgbClr val="0000CC"/>
              </a:buClr>
              <a:buFont typeface="Arial" pitchFamily="34" charset="0"/>
              <a:buChar char="•"/>
            </a:pPr>
            <a:r>
              <a:rPr lang="zh-CN" altLang="en-US" sz="2100" dirty="0" smtClean="0">
                <a:latin typeface="黑体" pitchFamily="49" charset="-122"/>
                <a:ea typeface="黑体" pitchFamily="49" charset="-122"/>
              </a:rPr>
              <a:t>围绕国家战略需求和国际</a:t>
            </a:r>
            <a:r>
              <a:rPr lang="zh-CN" altLang="en-US" sz="2100" dirty="0">
                <a:latin typeface="黑体" pitchFamily="49" charset="-122"/>
                <a:ea typeface="黑体" pitchFamily="49" charset="-122"/>
              </a:rPr>
              <a:t>学术</a:t>
            </a:r>
            <a:r>
              <a:rPr lang="zh-CN" altLang="en-US" sz="2100" dirty="0" smtClean="0">
                <a:latin typeface="黑体" pitchFamily="49" charset="-122"/>
                <a:ea typeface="黑体" pitchFamily="49" charset="-122"/>
              </a:rPr>
              <a:t>前沿，目标驱动、问题导向</a:t>
            </a:r>
            <a:endParaRPr lang="en-US" altLang="zh-CN" sz="2100" dirty="0" smtClean="0">
              <a:latin typeface="黑体" pitchFamily="49" charset="-122"/>
              <a:ea typeface="黑体" pitchFamily="49" charset="-122"/>
            </a:endParaRPr>
          </a:p>
          <a:p>
            <a:pPr marL="342900" indent="-342900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rgbClr val="0000CC"/>
              </a:buClr>
              <a:buFont typeface="Wingdings" pitchFamily="2" charset="2"/>
              <a:buChar char="Ø"/>
            </a:pPr>
            <a:r>
              <a:rPr lang="zh-CN" altLang="en-US" sz="2100" b="1" dirty="0">
                <a:solidFill>
                  <a:srgbClr val="0000CC"/>
                </a:solidFill>
                <a:latin typeface="黑体" pitchFamily="49" charset="-122"/>
                <a:ea typeface="黑体" pitchFamily="49" charset="-122"/>
              </a:rPr>
              <a:t>“</a:t>
            </a:r>
            <a:r>
              <a:rPr lang="en-US" altLang="zh-CN" sz="2100" b="1" dirty="0">
                <a:solidFill>
                  <a:srgbClr val="0000CC"/>
                </a:solidFill>
                <a:latin typeface="黑体" pitchFamily="49" charset="-122"/>
                <a:ea typeface="黑体" pitchFamily="49" charset="-122"/>
              </a:rPr>
              <a:t>10</a:t>
            </a:r>
            <a:r>
              <a:rPr lang="zh-CN" altLang="en-US" sz="2100" b="1" dirty="0">
                <a:solidFill>
                  <a:srgbClr val="0000CC"/>
                </a:solidFill>
                <a:latin typeface="黑体" pitchFamily="49" charset="-122"/>
                <a:ea typeface="黑体" pitchFamily="49" charset="-122"/>
              </a:rPr>
              <a:t>”：稳居中国高校前</a:t>
            </a:r>
            <a:r>
              <a:rPr lang="en-US" altLang="zh-CN" sz="2100" b="1" dirty="0">
                <a:solidFill>
                  <a:srgbClr val="0000CC"/>
                </a:solidFill>
                <a:latin typeface="黑体" pitchFamily="49" charset="-122"/>
                <a:ea typeface="黑体" pitchFamily="49" charset="-122"/>
              </a:rPr>
              <a:t>10</a:t>
            </a:r>
            <a:r>
              <a:rPr lang="zh-CN" altLang="en-US" sz="2100" b="1" dirty="0">
                <a:solidFill>
                  <a:srgbClr val="0000CC"/>
                </a:solidFill>
                <a:latin typeface="黑体" pitchFamily="49" charset="-122"/>
                <a:ea typeface="黑体" pitchFamily="49" charset="-122"/>
              </a:rPr>
              <a:t>名方阵</a:t>
            </a:r>
            <a:endParaRPr lang="en-US" altLang="zh-CN" sz="2100" b="1" dirty="0">
              <a:solidFill>
                <a:srgbClr val="0000CC"/>
              </a:solidFill>
              <a:latin typeface="黑体" pitchFamily="49" charset="-122"/>
              <a:ea typeface="黑体" pitchFamily="49" charset="-122"/>
            </a:endParaRPr>
          </a:p>
          <a:p>
            <a:pPr marL="800100" lvl="1" indent="-342900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rgbClr val="0000CC"/>
              </a:buClr>
              <a:buFont typeface="Arial" pitchFamily="34" charset="0"/>
              <a:buChar char="•"/>
            </a:pPr>
            <a:r>
              <a:rPr lang="zh-CN" altLang="en-US" sz="2100" dirty="0" smtClean="0">
                <a:latin typeface="黑体" pitchFamily="49" charset="-122"/>
                <a:ea typeface="黑体" pitchFamily="49" charset="-122"/>
              </a:rPr>
              <a:t>找准实施路径、优化资源配置，提升学校核心竞争力</a:t>
            </a:r>
            <a:endParaRPr lang="en-US" altLang="zh-CN" sz="2100" dirty="0" smtClean="0">
              <a:latin typeface="黑体" pitchFamily="49" charset="-122"/>
              <a:ea typeface="黑体" pitchFamily="49" charset="-122"/>
            </a:endParaRPr>
          </a:p>
          <a:p>
            <a:pPr marL="342900" indent="-342900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rgbClr val="0000CC"/>
              </a:buClr>
              <a:buFont typeface="Wingdings" pitchFamily="2" charset="2"/>
              <a:buChar char="Ø"/>
            </a:pPr>
            <a:r>
              <a:rPr lang="zh-CN" altLang="en-US" sz="2100" b="1" dirty="0">
                <a:solidFill>
                  <a:srgbClr val="0000CC"/>
                </a:solidFill>
                <a:latin typeface="黑体" pitchFamily="49" charset="-122"/>
                <a:ea typeface="黑体" pitchFamily="49" charset="-122"/>
              </a:rPr>
              <a:t>“</a:t>
            </a:r>
            <a:r>
              <a:rPr lang="en-US" altLang="zh-CN" sz="2100" b="1" dirty="0">
                <a:solidFill>
                  <a:srgbClr val="0000CC"/>
                </a:solidFill>
                <a:latin typeface="黑体" pitchFamily="49" charset="-122"/>
                <a:ea typeface="黑体" pitchFamily="49" charset="-122"/>
              </a:rPr>
              <a:t>100</a:t>
            </a:r>
            <a:r>
              <a:rPr lang="zh-CN" altLang="en-US" sz="2100" b="1" dirty="0">
                <a:solidFill>
                  <a:srgbClr val="0000CC"/>
                </a:solidFill>
                <a:latin typeface="黑体" pitchFamily="49" charset="-122"/>
                <a:ea typeface="黑体" pitchFamily="49" charset="-122"/>
              </a:rPr>
              <a:t>”：进入世界大学前</a:t>
            </a:r>
            <a:r>
              <a:rPr lang="en-US" altLang="zh-CN" sz="2100" b="1" dirty="0">
                <a:solidFill>
                  <a:srgbClr val="0000CC"/>
                </a:solidFill>
                <a:latin typeface="黑体" pitchFamily="49" charset="-122"/>
                <a:ea typeface="黑体" pitchFamily="49" charset="-122"/>
              </a:rPr>
              <a:t>100</a:t>
            </a:r>
            <a:r>
              <a:rPr lang="zh-CN" altLang="en-US" sz="2100" b="1" dirty="0">
                <a:solidFill>
                  <a:srgbClr val="0000CC"/>
                </a:solidFill>
                <a:latin typeface="黑体" pitchFamily="49" charset="-122"/>
                <a:ea typeface="黑体" pitchFamily="49" charset="-122"/>
              </a:rPr>
              <a:t>名</a:t>
            </a:r>
            <a:endParaRPr lang="en-US" altLang="zh-CN" sz="2100" b="1" dirty="0">
              <a:solidFill>
                <a:srgbClr val="0000CC"/>
              </a:solidFill>
              <a:latin typeface="黑体" pitchFamily="49" charset="-122"/>
              <a:ea typeface="黑体" pitchFamily="49" charset="-122"/>
            </a:endParaRPr>
          </a:p>
          <a:p>
            <a:pPr marL="800100" lvl="1" indent="-342900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  <a:buClr>
                <a:srgbClr val="0000CC"/>
              </a:buClr>
              <a:buFont typeface="Arial" pitchFamily="34" charset="0"/>
              <a:buChar char="•"/>
            </a:pPr>
            <a:r>
              <a:rPr lang="zh-CN" altLang="en-US" sz="2100" dirty="0" smtClean="0">
                <a:latin typeface="黑体" pitchFamily="49" charset="-122"/>
                <a:ea typeface="黑体" pitchFamily="49" charset="-122"/>
              </a:rPr>
              <a:t>构建全球视野、世界一流的学术高地、人才特区与创新集群</a:t>
            </a:r>
            <a:endParaRPr lang="en-US" altLang="zh-CN" sz="2100" dirty="0"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10" name="Picture 10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43" y="1285860"/>
            <a:ext cx="2939163" cy="1285884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</p:spPr>
      </p:pic>
      <p:sp>
        <p:nvSpPr>
          <p:cNvPr id="11" name="Rectangle 14"/>
          <p:cNvSpPr>
            <a:spLocks noChangeArrowheads="1"/>
          </p:cNvSpPr>
          <p:nvPr/>
        </p:nvSpPr>
        <p:spPr bwMode="auto">
          <a:xfrm>
            <a:off x="214282" y="1455072"/>
            <a:ext cx="2643206" cy="802400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>
            <a:outerShdw dist="35921" dir="2700000" algn="ctr" rotWithShape="0">
              <a:schemeClr val="tx1"/>
            </a:outerShdw>
          </a:effectLst>
        </p:spPr>
        <p:txBody>
          <a:bodyPr wrap="square" lIns="90000" tIns="46800" rIns="90000" bIns="46800" anchorCtr="1">
            <a:spAutoFit/>
          </a:bodyPr>
          <a:lstStyle/>
          <a:p>
            <a:pPr algn="ctr"/>
            <a:r>
              <a:rPr lang="en-US" altLang="zh-CN" sz="2300" b="1" dirty="0">
                <a:solidFill>
                  <a:schemeClr val="bg1"/>
                </a:solidFill>
                <a:latin typeface="黑体" pitchFamily="49" charset="-122"/>
                <a:ea typeface="黑体" pitchFamily="49" charset="-122"/>
                <a:cs typeface="微软雅黑" pitchFamily="34" charset="-122"/>
              </a:rPr>
              <a:t>2009</a:t>
            </a:r>
            <a:r>
              <a:rPr lang="zh-CN" altLang="en-US" sz="2300" b="1" dirty="0">
                <a:solidFill>
                  <a:schemeClr val="bg1"/>
                </a:solidFill>
                <a:latin typeface="黑体" pitchFamily="49" charset="-122"/>
                <a:ea typeface="黑体" pitchFamily="49" charset="-122"/>
                <a:cs typeface="微软雅黑" pitchFamily="34" charset="-122"/>
              </a:rPr>
              <a:t>年</a:t>
            </a:r>
          </a:p>
          <a:p>
            <a:pPr algn="ctr" eaLnBrk="1" hangingPunct="1"/>
            <a:r>
              <a:rPr lang="zh-CN" altLang="en-US" sz="2300" b="1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  <a:cs typeface="微软雅黑" pitchFamily="34" charset="-122"/>
              </a:rPr>
              <a:t>第十五次党代会</a:t>
            </a:r>
            <a:endParaRPr lang="en-US" altLang="zh-CN" sz="2300" b="1" dirty="0" smtClean="0">
              <a:solidFill>
                <a:schemeClr val="bg1"/>
              </a:solidFill>
              <a:latin typeface="黑体" pitchFamily="49" charset="-122"/>
              <a:ea typeface="黑体" pitchFamily="49" charset="-122"/>
              <a:cs typeface="微软雅黑" pitchFamily="34" charset="-122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3071803" y="2571744"/>
            <a:ext cx="5857916" cy="1071570"/>
          </a:xfrm>
          <a:prstGeom prst="roundRect">
            <a:avLst>
              <a:gd name="adj" fmla="val 10000"/>
            </a:avLst>
          </a:prstGeom>
          <a:gradFill rotWithShape="1">
            <a:gsLst>
              <a:gs pos="0">
                <a:srgbClr val="B83D68">
                  <a:shade val="51000"/>
                  <a:satMod val="130000"/>
                </a:srgbClr>
              </a:gs>
              <a:gs pos="80000">
                <a:srgbClr val="B83D68">
                  <a:shade val="93000"/>
                  <a:satMod val="130000"/>
                </a:srgbClr>
              </a:gs>
              <a:gs pos="100000">
                <a:srgbClr val="B83D68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flat" dir="t"/>
          </a:scene3d>
          <a:sp3d prstMaterial="plastic">
            <a:bevelT w="88900" h="88900"/>
            <a:bevelB w="88900" h="31750"/>
          </a:sp3d>
        </p:spPr>
        <p:txBody>
          <a:bodyPr anchor="ctr"/>
          <a:lstStyle/>
          <a:p>
            <a:pPr algn="ctr">
              <a:defRPr/>
            </a:pPr>
            <a:endParaRPr kumimoji="1" altLang="en-US" b="1" kern="0" dirty="0">
              <a:solidFill>
                <a:sysClr val="window" lastClr="FFFFFF"/>
              </a:solidFill>
              <a:latin typeface="Calibri"/>
              <a:ea typeface="黑体" pitchFamily="49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071829" y="2772787"/>
            <a:ext cx="578645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“</a:t>
            </a:r>
            <a:r>
              <a:rPr lang="en-US" altLang="zh-CN" sz="32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1-10-100</a:t>
            </a:r>
            <a:r>
              <a:rPr lang="zh-CN" altLang="en-US" sz="32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”</a:t>
            </a:r>
            <a:r>
              <a:rPr lang="zh-CN" altLang="en-US" sz="3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建设目标与方略</a:t>
            </a:r>
            <a:endParaRPr lang="zh-CN" altLang="en-US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14" name="Picture 10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44" y="2500306"/>
            <a:ext cx="2939163" cy="1285884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</p:spPr>
      </p:pic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214283" y="2669518"/>
            <a:ext cx="2643206" cy="802400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>
            <a:outerShdw dist="35921" dir="2700000" algn="ctr" rotWithShape="0">
              <a:schemeClr val="tx1"/>
            </a:outerShdw>
          </a:effectLst>
        </p:spPr>
        <p:txBody>
          <a:bodyPr wrap="square" lIns="90000" tIns="46800" rIns="90000" bIns="46800" anchorCtr="1">
            <a:spAutoFit/>
          </a:bodyPr>
          <a:lstStyle/>
          <a:p>
            <a:pPr algn="ctr" eaLnBrk="1" hangingPunct="1"/>
            <a:r>
              <a:rPr lang="en-US" altLang="zh-CN" sz="2300" b="1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  <a:cs typeface="微软雅黑" pitchFamily="34" charset="-122"/>
              </a:rPr>
              <a:t>2014</a:t>
            </a:r>
            <a:r>
              <a:rPr lang="zh-CN" altLang="en-US" sz="2300" b="1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  <a:cs typeface="微软雅黑" pitchFamily="34" charset="-122"/>
              </a:rPr>
              <a:t>年</a:t>
            </a:r>
            <a:endParaRPr lang="en-US" altLang="zh-CN" sz="2300" b="1" dirty="0" smtClean="0">
              <a:solidFill>
                <a:schemeClr val="bg1"/>
              </a:solidFill>
              <a:latin typeface="黑体" pitchFamily="49" charset="-122"/>
              <a:ea typeface="黑体" pitchFamily="49" charset="-122"/>
              <a:cs typeface="微软雅黑" pitchFamily="34" charset="-122"/>
            </a:endParaRPr>
          </a:p>
          <a:p>
            <a:pPr algn="ctr" eaLnBrk="1" hangingPunct="1"/>
            <a:r>
              <a:rPr lang="zh-CN" altLang="en-US" sz="2300" b="1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  <a:cs typeface="微软雅黑" pitchFamily="34" charset="-122"/>
              </a:rPr>
              <a:t>学校综合改革方案</a:t>
            </a:r>
            <a:endParaRPr lang="en-US" altLang="zh-CN" sz="2300" b="1" dirty="0" smtClean="0">
              <a:solidFill>
                <a:schemeClr val="bg1"/>
              </a:solidFill>
              <a:latin typeface="黑体" pitchFamily="49" charset="-122"/>
              <a:ea typeface="黑体" pitchFamily="49" charset="-122"/>
              <a:cs typeface="微软雅黑" pitchFamily="3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0" y="5517232"/>
            <a:ext cx="9144000" cy="131679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lIns="36000" rIns="36000" anchor="ctr" anchorCtr="0">
            <a:noAutofit/>
          </a:bodyPr>
          <a:lstStyle/>
          <a:p>
            <a:pPr algn="ctr" eaLnBrk="0" hangingPunct="0">
              <a:lnSpc>
                <a:spcPct val="110000"/>
              </a:lnSpc>
              <a:spcBef>
                <a:spcPts val="600"/>
              </a:spcBef>
            </a:pPr>
            <a:r>
              <a:rPr lang="zh-CN" altLang="en-US" sz="3600" b="1" dirty="0">
                <a:solidFill>
                  <a:srgbClr val="FFFF00"/>
                </a:solidFill>
                <a:latin typeface="黑体" pitchFamily="49" charset="-122"/>
                <a:ea typeface="黑体" pitchFamily="49" charset="-122"/>
                <a:cs typeface="Times New Roman" panose="02020603050405020304" pitchFamily="18" charset="0"/>
              </a:rPr>
              <a:t>低头看</a:t>
            </a:r>
            <a:r>
              <a:rPr lang="zh-CN" altLang="en-US" sz="3600" b="1" dirty="0" smtClean="0">
                <a:solidFill>
                  <a:srgbClr val="FFFF00"/>
                </a:solidFill>
                <a:latin typeface="黑体" pitchFamily="49" charset="-122"/>
                <a:ea typeface="黑体" pitchFamily="49" charset="-122"/>
                <a:cs typeface="Times New Roman" panose="02020603050405020304" pitchFamily="18" charset="0"/>
              </a:rPr>
              <a:t>五年 抬头</a:t>
            </a:r>
            <a:r>
              <a:rPr lang="zh-CN" altLang="en-US" sz="3600" b="1" dirty="0">
                <a:solidFill>
                  <a:srgbClr val="FFFF00"/>
                </a:solidFill>
                <a:latin typeface="黑体" pitchFamily="49" charset="-122"/>
                <a:ea typeface="黑体" pitchFamily="49" charset="-122"/>
                <a:cs typeface="Times New Roman" panose="02020603050405020304" pitchFamily="18" charset="0"/>
              </a:rPr>
              <a:t>看</a:t>
            </a:r>
            <a:r>
              <a:rPr lang="zh-CN" altLang="en-US" sz="3600" b="1" dirty="0" smtClean="0">
                <a:solidFill>
                  <a:srgbClr val="FFFF00"/>
                </a:solidFill>
                <a:latin typeface="黑体" pitchFamily="49" charset="-122"/>
                <a:ea typeface="黑体" pitchFamily="49" charset="-122"/>
                <a:cs typeface="Times New Roman" panose="02020603050405020304" pitchFamily="18" charset="0"/>
              </a:rPr>
              <a:t>十年 走起来想着五十年</a:t>
            </a:r>
            <a:endParaRPr lang="zh-CN" altLang="en-US" sz="3600" b="1" dirty="0">
              <a:solidFill>
                <a:srgbClr val="FFFF00"/>
              </a:solidFill>
              <a:latin typeface="黑体" pitchFamily="49" charset="-122"/>
              <a:ea typeface="黑体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79303600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 dirty="0" smtClean="0"/>
              <a:t>国家安全战略视域下世界一流大学建设</a:t>
            </a:r>
            <a:endParaRPr lang="zh-CN" altLang="en-US" sz="40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1520" y="1268760"/>
            <a:ext cx="8784976" cy="551723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spcAft>
                <a:spcPts val="300"/>
              </a:spcAft>
            </a:pPr>
            <a:r>
              <a:rPr lang="zh-CN" altLang="en-US" sz="2800" dirty="0">
                <a:latin typeface="Times New Roman" pitchFamily="18" charset="0"/>
                <a:cs typeface="Times New Roman" pitchFamily="18" charset="0"/>
              </a:rPr>
              <a:t>习近平总书记（</a:t>
            </a:r>
            <a:r>
              <a:rPr lang="en-US" altLang="zh-CN" sz="2800" dirty="0">
                <a:latin typeface="Times New Roman" pitchFamily="18" charset="0"/>
                <a:cs typeface="Times New Roman" pitchFamily="18" charset="0"/>
              </a:rPr>
              <a:t>2014.4</a:t>
            </a:r>
            <a:r>
              <a:rPr lang="zh-CN" altLang="en-US" sz="2800" dirty="0">
                <a:latin typeface="Times New Roman" pitchFamily="18" charset="0"/>
                <a:cs typeface="Times New Roman" pitchFamily="18" charset="0"/>
              </a:rPr>
              <a:t>）</a:t>
            </a:r>
            <a:r>
              <a:rPr lang="zh-CN" altLang="en-US" sz="2800" dirty="0" smtClean="0">
                <a:latin typeface="Times New Roman" pitchFamily="18" charset="0"/>
                <a:cs typeface="Times New Roman" pitchFamily="18" charset="0"/>
              </a:rPr>
              <a:t>：</a:t>
            </a:r>
            <a:r>
              <a:rPr lang="zh-CN" altLang="en-US" sz="2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国家</a:t>
            </a:r>
            <a:r>
              <a:rPr lang="zh-CN" altLang="en-US" sz="28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总体安全</a:t>
            </a:r>
            <a:r>
              <a:rPr lang="zh-CN" altLang="en-US" sz="2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观</a:t>
            </a:r>
            <a:endParaRPr lang="en-US" altLang="zh-CN" sz="2800" dirty="0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lvl="1">
              <a:lnSpc>
                <a:spcPct val="150000"/>
              </a:lnSpc>
              <a:spcAft>
                <a:spcPts val="300"/>
              </a:spcAft>
            </a:pPr>
            <a:r>
              <a:rPr lang="zh-CN" altLang="zh-CN" sz="2400" dirty="0" smtClean="0">
                <a:latin typeface="Times New Roman" pitchFamily="18" charset="0"/>
                <a:cs typeface="Times New Roman" pitchFamily="18" charset="0"/>
              </a:rPr>
              <a:t>中国</a:t>
            </a:r>
            <a:r>
              <a:rPr lang="zh-CN" altLang="zh-CN" sz="2400" dirty="0">
                <a:latin typeface="Times New Roman" pitchFamily="18" charset="0"/>
                <a:cs typeface="Times New Roman" pitchFamily="18" charset="0"/>
              </a:rPr>
              <a:t>特色国家安全</a:t>
            </a:r>
            <a:r>
              <a:rPr lang="zh-CN" altLang="zh-CN" sz="2400" dirty="0" smtClean="0">
                <a:latin typeface="Times New Roman" pitchFamily="18" charset="0"/>
                <a:cs typeface="Times New Roman" pitchFamily="18" charset="0"/>
              </a:rPr>
              <a:t>道路</a:t>
            </a:r>
            <a:r>
              <a:rPr lang="zh-CN" altLang="en-US" sz="2400" dirty="0">
                <a:latin typeface="Times New Roman" pitchFamily="18" charset="0"/>
                <a:cs typeface="Times New Roman" pitchFamily="18" charset="0"/>
              </a:rPr>
              <a:t>：</a:t>
            </a:r>
            <a:r>
              <a:rPr lang="zh-CN" altLang="en-US" sz="2400" dirty="0" smtClean="0">
                <a:latin typeface="Times New Roman" pitchFamily="18" charset="0"/>
                <a:cs typeface="Times New Roman" pitchFamily="18" charset="0"/>
              </a:rPr>
              <a:t>建立</a:t>
            </a:r>
            <a:r>
              <a:rPr lang="zh-CN" altLang="zh-CN" sz="2400" dirty="0" smtClean="0">
                <a:latin typeface="Times New Roman" pitchFamily="18" charset="0"/>
                <a:cs typeface="Times New Roman" pitchFamily="18" charset="0"/>
              </a:rPr>
              <a:t>政治</a:t>
            </a:r>
            <a:r>
              <a:rPr lang="zh-CN" altLang="zh-CN" sz="2400" dirty="0">
                <a:latin typeface="Times New Roman" pitchFamily="18" charset="0"/>
                <a:cs typeface="Times New Roman" pitchFamily="18" charset="0"/>
              </a:rPr>
              <a:t>安全、国土安全、</a:t>
            </a:r>
            <a:r>
              <a:rPr lang="zh-CN" altLang="en-US" sz="2400" dirty="0" smtClean="0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军事安全、科技安全、信息安全、核安全等</a:t>
            </a:r>
            <a:r>
              <a:rPr lang="en-US" altLang="zh-CN" sz="2400" dirty="0" smtClean="0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11</a:t>
            </a:r>
            <a:r>
              <a:rPr lang="zh-CN" altLang="en-US" sz="2400" dirty="0" smtClean="0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个领域</a:t>
            </a:r>
            <a:r>
              <a:rPr lang="zh-CN" altLang="en-US" sz="2400" dirty="0" smtClean="0">
                <a:latin typeface="Times New Roman" pitchFamily="18" charset="0"/>
                <a:cs typeface="Times New Roman" pitchFamily="18" charset="0"/>
              </a:rPr>
              <a:t>一体国家</a:t>
            </a:r>
            <a:r>
              <a:rPr lang="zh-CN" altLang="en-US" sz="2400" dirty="0">
                <a:latin typeface="Times New Roman" pitchFamily="18" charset="0"/>
                <a:cs typeface="Times New Roman" pitchFamily="18" charset="0"/>
              </a:rPr>
              <a:t>安全</a:t>
            </a:r>
            <a:r>
              <a:rPr lang="zh-CN" altLang="en-US" sz="2400" dirty="0" smtClean="0">
                <a:latin typeface="Times New Roman" pitchFamily="18" charset="0"/>
                <a:cs typeface="Times New Roman" pitchFamily="18" charset="0"/>
              </a:rPr>
              <a:t>体系</a:t>
            </a:r>
            <a:endParaRPr lang="en-US" altLang="zh-CN" sz="24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50000"/>
              </a:lnSpc>
              <a:spcAft>
                <a:spcPts val="300"/>
              </a:spcAft>
            </a:pPr>
            <a:r>
              <a:rPr lang="zh-CN" altLang="en-US" sz="2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统筹</a:t>
            </a:r>
            <a:r>
              <a:rPr lang="zh-CN" altLang="en-US" sz="28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推进世界一流大学和一流学科建设总体</a:t>
            </a:r>
            <a:r>
              <a:rPr lang="zh-CN" altLang="en-US" sz="2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方案</a:t>
            </a:r>
            <a:endParaRPr lang="en-US" altLang="zh-CN" sz="2800" dirty="0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lvl="1">
              <a:lnSpc>
                <a:spcPct val="150000"/>
              </a:lnSpc>
              <a:spcAft>
                <a:spcPts val="300"/>
              </a:spcAft>
            </a:pPr>
            <a:r>
              <a:rPr lang="zh-CN" altLang="en-US" sz="2400" dirty="0" smtClean="0"/>
              <a:t>坚持</a:t>
            </a:r>
            <a:r>
              <a:rPr lang="zh-CN" altLang="en-US" sz="2400" dirty="0" smtClean="0">
                <a:solidFill>
                  <a:srgbClr val="0000CC"/>
                </a:solidFill>
              </a:rPr>
              <a:t>以中国特色、世界一流为核心</a:t>
            </a:r>
            <a:r>
              <a:rPr lang="zh-CN" altLang="en-US" sz="2400" dirty="0" smtClean="0"/>
              <a:t>，以</a:t>
            </a:r>
            <a:r>
              <a:rPr lang="zh-CN" altLang="en-US" sz="2400" dirty="0" smtClean="0">
                <a:solidFill>
                  <a:srgbClr val="0000CC"/>
                </a:solidFill>
              </a:rPr>
              <a:t>立德树人为根本</a:t>
            </a:r>
            <a:r>
              <a:rPr lang="zh-CN" altLang="en-US" sz="2400" dirty="0" smtClean="0"/>
              <a:t>，以</a:t>
            </a:r>
            <a:r>
              <a:rPr lang="zh-CN" altLang="en-US" sz="2400" dirty="0" smtClean="0">
                <a:solidFill>
                  <a:srgbClr val="0000CC"/>
                </a:solidFill>
              </a:rPr>
              <a:t>支撑创新驱动发展战略、服务经济社会发展为导向</a:t>
            </a:r>
            <a:endParaRPr lang="en-US" altLang="zh-CN" sz="2400" dirty="0" smtClean="0">
              <a:solidFill>
                <a:srgbClr val="0000CC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5301208"/>
            <a:ext cx="9144000" cy="1534855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lIns="36000" rIns="36000" anchor="ctr" anchorCtr="0">
            <a:noAutofit/>
          </a:bodyPr>
          <a:lstStyle/>
          <a:p>
            <a:pPr algn="ctr" eaLnBrk="0" hangingPunct="0">
              <a:lnSpc>
                <a:spcPct val="110000"/>
              </a:lnSpc>
              <a:spcBef>
                <a:spcPts val="600"/>
              </a:spcBef>
            </a:pPr>
            <a:r>
              <a:rPr lang="zh-CN" altLang="en-US" sz="3600" b="1" dirty="0" smtClean="0">
                <a:solidFill>
                  <a:srgbClr val="FFFF00"/>
                </a:solidFill>
                <a:latin typeface="黑体" pitchFamily="49" charset="-122"/>
                <a:ea typeface="黑体" pitchFamily="49" charset="-122"/>
                <a:cs typeface="Times New Roman" panose="02020603050405020304" pitchFamily="18" charset="0"/>
              </a:rPr>
              <a:t>建设</a:t>
            </a:r>
            <a:r>
              <a:rPr lang="zh-CN" altLang="en-US" sz="3600" b="1" dirty="0">
                <a:solidFill>
                  <a:srgbClr val="FFFF00"/>
                </a:solidFill>
                <a:latin typeface="黑体" pitchFamily="49" charset="-122"/>
                <a:ea typeface="黑体" pitchFamily="49" charset="-122"/>
                <a:cs typeface="Times New Roman" panose="02020603050405020304" pitchFamily="18" charset="0"/>
              </a:rPr>
              <a:t>国家安全战略视域下的世界一流大学</a:t>
            </a:r>
            <a:endParaRPr lang="en-US" altLang="zh-CN" sz="3600" b="1" dirty="0">
              <a:solidFill>
                <a:srgbClr val="FFFF00"/>
              </a:solidFill>
              <a:latin typeface="黑体" pitchFamily="49" charset="-122"/>
              <a:ea typeface="黑体" pitchFamily="49" charset="-122"/>
              <a:cs typeface="Times New Roman" panose="02020603050405020304" pitchFamily="18" charset="0"/>
            </a:endParaRPr>
          </a:p>
          <a:p>
            <a:pPr algn="ctr" eaLnBrk="0" hangingPunct="0">
              <a:lnSpc>
                <a:spcPct val="110000"/>
              </a:lnSpc>
              <a:spcBef>
                <a:spcPts val="600"/>
              </a:spcBef>
            </a:pPr>
            <a:r>
              <a:rPr lang="zh-CN" altLang="en-US" sz="3600" b="1" dirty="0">
                <a:solidFill>
                  <a:srgbClr val="FFFF00"/>
                </a:solidFill>
                <a:latin typeface="黑体" pitchFamily="49" charset="-122"/>
                <a:ea typeface="黑体" pitchFamily="49" charset="-122"/>
                <a:cs typeface="Times New Roman" panose="02020603050405020304" pitchFamily="18" charset="0"/>
              </a:rPr>
              <a:t>是北航义不容辞的</a:t>
            </a:r>
            <a:r>
              <a:rPr lang="zh-CN" altLang="en-US" sz="3600" b="1" dirty="0" smtClean="0">
                <a:solidFill>
                  <a:srgbClr val="FFFF00"/>
                </a:solidFill>
                <a:latin typeface="黑体" pitchFamily="49" charset="-122"/>
                <a:ea typeface="黑体" pitchFamily="49" charset="-122"/>
                <a:cs typeface="Times New Roman" panose="02020603050405020304" pitchFamily="18" charset="0"/>
              </a:rPr>
              <a:t>责任</a:t>
            </a:r>
            <a:endParaRPr lang="zh-CN" altLang="en-US" sz="3600" b="1" dirty="0">
              <a:solidFill>
                <a:srgbClr val="FFFF00"/>
              </a:solidFill>
              <a:latin typeface="黑体" pitchFamily="49" charset="-122"/>
              <a:ea typeface="黑体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27507027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首都医科大学概况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spcAft>
                <a:spcPts val="300"/>
              </a:spcAft>
            </a:pPr>
            <a:r>
              <a:rPr lang="zh-CN" altLang="en-US" sz="2400" dirty="0">
                <a:solidFill>
                  <a:srgbClr val="FF0000"/>
                </a:solidFill>
              </a:rPr>
              <a:t>北京市属重点高校</a:t>
            </a:r>
            <a:endParaRPr lang="en-US" altLang="zh-CN" sz="2400" dirty="0"/>
          </a:p>
          <a:p>
            <a:pPr lvl="1">
              <a:spcAft>
                <a:spcPts val="300"/>
              </a:spcAft>
            </a:pPr>
            <a:r>
              <a:rPr lang="zh-CN" altLang="en-US" sz="2000" dirty="0">
                <a:solidFill>
                  <a:srgbClr val="0000CC"/>
                </a:solidFill>
              </a:rPr>
              <a:t>建于</a:t>
            </a:r>
            <a:r>
              <a:rPr lang="en-US" altLang="zh-CN" sz="2000" dirty="0">
                <a:solidFill>
                  <a:srgbClr val="0000CC"/>
                </a:solidFill>
              </a:rPr>
              <a:t>1960</a:t>
            </a:r>
            <a:r>
              <a:rPr lang="zh-CN" altLang="en-US" sz="2000" dirty="0">
                <a:solidFill>
                  <a:srgbClr val="0000CC"/>
                </a:solidFill>
              </a:rPr>
              <a:t>年，</a:t>
            </a:r>
            <a:r>
              <a:rPr lang="zh-CN" altLang="en-US" sz="2000" dirty="0"/>
              <a:t>原名北京第二医学院、首都医学院</a:t>
            </a:r>
            <a:endParaRPr lang="en-US" altLang="zh-CN" sz="2000" dirty="0"/>
          </a:p>
          <a:p>
            <a:pPr lvl="1">
              <a:spcAft>
                <a:spcPts val="300"/>
              </a:spcAft>
            </a:pPr>
            <a:r>
              <a:rPr lang="zh-CN" altLang="en-US" sz="2000" dirty="0"/>
              <a:t>医学类学科完整、科研水平较高、临床水平一流</a:t>
            </a:r>
            <a:endParaRPr lang="en-US" altLang="zh-CN" sz="2000" dirty="0">
              <a:solidFill>
                <a:srgbClr val="FF0000"/>
              </a:solidFill>
            </a:endParaRPr>
          </a:p>
          <a:p>
            <a:pPr>
              <a:spcAft>
                <a:spcPts val="300"/>
              </a:spcAft>
            </a:pPr>
            <a:r>
              <a:rPr lang="zh-CN" altLang="en-US" sz="2400" dirty="0">
                <a:solidFill>
                  <a:srgbClr val="FF0000"/>
                </a:solidFill>
              </a:rPr>
              <a:t>学科实力</a:t>
            </a:r>
            <a:endParaRPr lang="en-US" altLang="zh-CN" sz="2400" dirty="0">
              <a:solidFill>
                <a:srgbClr val="FF0000"/>
              </a:solidFill>
            </a:endParaRPr>
          </a:p>
          <a:p>
            <a:pPr lvl="1">
              <a:spcAft>
                <a:spcPts val="300"/>
              </a:spcAft>
            </a:pPr>
            <a:r>
              <a:rPr lang="en-US" altLang="zh-CN" sz="2000" dirty="0">
                <a:solidFill>
                  <a:srgbClr val="0000CC"/>
                </a:solidFill>
              </a:rPr>
              <a:t>4</a:t>
            </a:r>
            <a:r>
              <a:rPr lang="zh-CN" altLang="en-US" sz="2000" dirty="0">
                <a:solidFill>
                  <a:srgbClr val="0000CC"/>
                </a:solidFill>
              </a:rPr>
              <a:t>个学科进入</a:t>
            </a:r>
            <a:r>
              <a:rPr lang="en-US" altLang="zh-CN" sz="2000" dirty="0">
                <a:solidFill>
                  <a:srgbClr val="0000CC"/>
                </a:solidFill>
              </a:rPr>
              <a:t>ESI</a:t>
            </a:r>
            <a:r>
              <a:rPr lang="zh-CN" altLang="en-US" sz="2000" dirty="0">
                <a:solidFill>
                  <a:srgbClr val="0000CC"/>
                </a:solidFill>
              </a:rPr>
              <a:t>：</a:t>
            </a:r>
            <a:r>
              <a:rPr lang="zh-CN" altLang="en-US" sz="2000" dirty="0"/>
              <a:t>临床医学、神经科学与行为学、免疫学、药理学与毒理学（</a:t>
            </a:r>
            <a:r>
              <a:rPr lang="en-US" altLang="zh-CN" sz="2000" dirty="0"/>
              <a:t>2015.11</a:t>
            </a:r>
            <a:r>
              <a:rPr lang="zh-CN" altLang="en-US" sz="2000" dirty="0"/>
              <a:t>）</a:t>
            </a:r>
            <a:endParaRPr lang="en-US" altLang="zh-CN" sz="2000" dirty="0"/>
          </a:p>
          <a:p>
            <a:pPr lvl="1">
              <a:spcAft>
                <a:spcPts val="300"/>
              </a:spcAft>
            </a:pPr>
            <a:r>
              <a:rPr lang="en-US" altLang="zh-CN" sz="2000" dirty="0">
                <a:solidFill>
                  <a:srgbClr val="0000CC"/>
                </a:solidFill>
              </a:rPr>
              <a:t>3</a:t>
            </a:r>
            <a:r>
              <a:rPr lang="zh-CN" altLang="en-US" sz="2000" dirty="0">
                <a:solidFill>
                  <a:srgbClr val="0000CC"/>
                </a:solidFill>
              </a:rPr>
              <a:t>个学科国内前十名：</a:t>
            </a:r>
            <a:r>
              <a:rPr lang="zh-CN" altLang="en-US" sz="2000" dirty="0"/>
              <a:t>临床医学、护理学、口腔医学（</a:t>
            </a:r>
            <a:r>
              <a:rPr lang="en-US" altLang="zh-CN" sz="2000" dirty="0"/>
              <a:t>2012</a:t>
            </a:r>
            <a:r>
              <a:rPr lang="zh-CN" altLang="en-US" sz="2000" dirty="0"/>
              <a:t>学科评估）</a:t>
            </a:r>
            <a:endParaRPr lang="en-US" altLang="zh-CN" sz="2000" dirty="0"/>
          </a:p>
          <a:p>
            <a:pPr lvl="1">
              <a:spcAft>
                <a:spcPts val="300"/>
              </a:spcAft>
            </a:pPr>
            <a:r>
              <a:rPr lang="en-US" altLang="zh-CN" sz="2000" dirty="0">
                <a:solidFill>
                  <a:srgbClr val="0000CC"/>
                </a:solidFill>
              </a:rPr>
              <a:t>8</a:t>
            </a:r>
            <a:r>
              <a:rPr lang="zh-CN" altLang="en-US" sz="2000" dirty="0">
                <a:solidFill>
                  <a:srgbClr val="0000CC"/>
                </a:solidFill>
              </a:rPr>
              <a:t>个国家重点二级学科（二级学科），</a:t>
            </a:r>
            <a:r>
              <a:rPr lang="en-US" altLang="zh-CN" sz="2000" dirty="0"/>
              <a:t>8</a:t>
            </a:r>
            <a:r>
              <a:rPr lang="zh-CN" altLang="en-US" sz="2000" dirty="0"/>
              <a:t>个一级学科博士学位授予点，</a:t>
            </a:r>
            <a:r>
              <a:rPr lang="en-US" altLang="zh-CN" sz="2000" dirty="0"/>
              <a:t>11</a:t>
            </a:r>
            <a:r>
              <a:rPr lang="zh-CN" altLang="en-US" sz="2000" dirty="0"/>
              <a:t>个一级学科硕士学位授予点</a:t>
            </a:r>
            <a:endParaRPr lang="en-US" altLang="zh-CN" sz="2000" dirty="0"/>
          </a:p>
          <a:p>
            <a:pPr>
              <a:spcAft>
                <a:spcPts val="300"/>
              </a:spcAft>
            </a:pPr>
            <a:r>
              <a:rPr lang="zh-CN" altLang="en-US" sz="2400" dirty="0">
                <a:solidFill>
                  <a:srgbClr val="FF0000"/>
                </a:solidFill>
              </a:rPr>
              <a:t>平台基础：</a:t>
            </a:r>
            <a:endParaRPr lang="en-US" altLang="zh-CN" sz="2400" dirty="0">
              <a:solidFill>
                <a:srgbClr val="FF0000"/>
              </a:solidFill>
            </a:endParaRPr>
          </a:p>
          <a:p>
            <a:pPr lvl="1">
              <a:spcAft>
                <a:spcPts val="300"/>
              </a:spcAft>
            </a:pPr>
            <a:r>
              <a:rPr lang="en-US" altLang="zh-CN" sz="2000" dirty="0"/>
              <a:t>10</a:t>
            </a:r>
            <a:r>
              <a:rPr lang="zh-CN" altLang="en-US" sz="2000" dirty="0"/>
              <a:t>个学院、</a:t>
            </a:r>
            <a:r>
              <a:rPr lang="en-US" altLang="zh-CN" sz="2000" dirty="0"/>
              <a:t>1</a:t>
            </a:r>
            <a:r>
              <a:rPr lang="zh-CN" altLang="en-US" sz="2000" dirty="0"/>
              <a:t>个研究院，</a:t>
            </a:r>
            <a:r>
              <a:rPr lang="en-US" altLang="zh-CN" sz="2000" dirty="0">
                <a:solidFill>
                  <a:srgbClr val="FF0000"/>
                </a:solidFill>
              </a:rPr>
              <a:t>20</a:t>
            </a:r>
            <a:r>
              <a:rPr lang="zh-CN" altLang="en-US" sz="2000" dirty="0">
                <a:solidFill>
                  <a:srgbClr val="FF0000"/>
                </a:solidFill>
              </a:rPr>
              <a:t>个临床医院，</a:t>
            </a:r>
            <a:r>
              <a:rPr lang="en-US" altLang="zh-CN" sz="2000" dirty="0">
                <a:solidFill>
                  <a:srgbClr val="FF0000"/>
                </a:solidFill>
              </a:rPr>
              <a:t>1</a:t>
            </a:r>
            <a:r>
              <a:rPr lang="zh-CN" altLang="en-US" sz="2000" dirty="0">
                <a:solidFill>
                  <a:srgbClr val="FF0000"/>
                </a:solidFill>
              </a:rPr>
              <a:t>个预防医学教学基地</a:t>
            </a:r>
            <a:endParaRPr lang="en-US" altLang="zh-CN" sz="2000" dirty="0">
              <a:solidFill>
                <a:srgbClr val="FF0000"/>
              </a:solidFill>
            </a:endParaRPr>
          </a:p>
          <a:p>
            <a:pPr lvl="2">
              <a:spcAft>
                <a:spcPts val="300"/>
              </a:spcAft>
            </a:pPr>
            <a:r>
              <a:rPr lang="zh-CN" altLang="en-US" sz="1600" dirty="0">
                <a:solidFill>
                  <a:srgbClr val="0000CC"/>
                </a:solidFill>
              </a:rPr>
              <a:t>直管医院：</a:t>
            </a:r>
            <a:r>
              <a:rPr lang="zh-CN" altLang="en-US" sz="1600" dirty="0"/>
              <a:t>宣武医院；</a:t>
            </a:r>
            <a:endParaRPr lang="en-US" altLang="zh-CN" sz="1600" dirty="0"/>
          </a:p>
          <a:p>
            <a:pPr lvl="2">
              <a:spcAft>
                <a:spcPts val="300"/>
              </a:spcAft>
            </a:pPr>
            <a:r>
              <a:rPr lang="zh-CN" altLang="en-US" sz="1600" dirty="0">
                <a:solidFill>
                  <a:srgbClr val="0000CC"/>
                </a:solidFill>
              </a:rPr>
              <a:t>附属医院：</a:t>
            </a:r>
            <a:r>
              <a:rPr lang="zh-CN" altLang="en-US" sz="1600" dirty="0"/>
              <a:t>天坛医院、同仁医院、朝阳医院、安贞医院、北京儿童医院、佑安医院</a:t>
            </a:r>
            <a:r>
              <a:rPr lang="en-US" altLang="zh-CN" sz="1600" dirty="0" smtClean="0"/>
              <a:t>……</a:t>
            </a:r>
            <a:endParaRPr lang="en-US" altLang="zh-CN" sz="1600" dirty="0"/>
          </a:p>
        </p:txBody>
      </p:sp>
    </p:spTree>
    <p:extLst>
      <p:ext uri="{BB962C8B-B14F-4D97-AF65-F5344CB8AC3E}">
        <p14:creationId xmlns="" xmlns:p14="http://schemas.microsoft.com/office/powerpoint/2010/main" val="1014568857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400" b="1" dirty="0">
                <a:latin typeface="微软雅黑" pitchFamily="34" charset="-122"/>
                <a:ea typeface="微软雅黑" pitchFamily="34" charset="-122"/>
              </a:rPr>
              <a:t>首都医科大学概况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0825" y="1268760"/>
            <a:ext cx="8641655" cy="5400600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140000"/>
              </a:lnSpc>
              <a:spcAft>
                <a:spcPts val="0"/>
              </a:spcAft>
            </a:pPr>
            <a:r>
              <a:rPr lang="zh-CN" altLang="en-US" dirty="0" smtClean="0">
                <a:solidFill>
                  <a:srgbClr val="FF0000"/>
                </a:solidFill>
              </a:rPr>
              <a:t>全日制学生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pPr lvl="1">
              <a:lnSpc>
                <a:spcPct val="140000"/>
              </a:lnSpc>
              <a:spcAft>
                <a:spcPts val="0"/>
              </a:spcAft>
            </a:pPr>
            <a:r>
              <a:rPr lang="zh-CN" altLang="en-US" dirty="0" smtClean="0"/>
              <a:t>本科生</a:t>
            </a:r>
            <a:r>
              <a:rPr lang="en-US" altLang="zh-CN" dirty="0"/>
              <a:t>3368</a:t>
            </a:r>
            <a:r>
              <a:rPr lang="zh-CN" altLang="en-US" dirty="0" smtClean="0"/>
              <a:t>人，研究生</a:t>
            </a:r>
            <a:r>
              <a:rPr lang="en-US" altLang="zh-CN" dirty="0"/>
              <a:t>3132</a:t>
            </a:r>
            <a:r>
              <a:rPr lang="zh-CN" altLang="en-US" dirty="0" smtClean="0"/>
              <a:t>人</a:t>
            </a:r>
            <a:endParaRPr lang="en-US" altLang="zh-CN" dirty="0"/>
          </a:p>
          <a:p>
            <a:pPr>
              <a:lnSpc>
                <a:spcPct val="140000"/>
              </a:lnSpc>
              <a:spcAft>
                <a:spcPts val="0"/>
              </a:spcAft>
            </a:pPr>
            <a:r>
              <a:rPr lang="zh-CN" altLang="en-US" dirty="0">
                <a:solidFill>
                  <a:srgbClr val="FF0000"/>
                </a:solidFill>
              </a:rPr>
              <a:t>师资情况</a:t>
            </a:r>
            <a:endParaRPr lang="en-US" altLang="zh-CN" dirty="0">
              <a:solidFill>
                <a:srgbClr val="FF0000"/>
              </a:solidFill>
            </a:endParaRPr>
          </a:p>
          <a:p>
            <a:pPr lvl="1">
              <a:lnSpc>
                <a:spcPct val="140000"/>
              </a:lnSpc>
              <a:spcAft>
                <a:spcPts val="0"/>
              </a:spcAft>
            </a:pPr>
            <a:r>
              <a:rPr lang="zh-CN" altLang="zh-CN" dirty="0" smtClean="0">
                <a:solidFill>
                  <a:srgbClr val="0000CC"/>
                </a:solidFill>
              </a:rPr>
              <a:t>校本部</a:t>
            </a:r>
            <a:r>
              <a:rPr lang="zh-CN" altLang="en-US" dirty="0" smtClean="0">
                <a:solidFill>
                  <a:srgbClr val="0000CC"/>
                </a:solidFill>
              </a:rPr>
              <a:t>：</a:t>
            </a:r>
            <a:r>
              <a:rPr lang="zh-CN" altLang="zh-CN" dirty="0" smtClean="0"/>
              <a:t>教职员工</a:t>
            </a:r>
            <a:r>
              <a:rPr lang="en-US" altLang="zh-CN" dirty="0"/>
              <a:t>1550</a:t>
            </a:r>
            <a:r>
              <a:rPr lang="zh-CN" altLang="zh-CN" dirty="0"/>
              <a:t>人</a:t>
            </a:r>
            <a:endParaRPr lang="en-US" altLang="zh-CN" dirty="0"/>
          </a:p>
          <a:p>
            <a:pPr lvl="2">
              <a:lnSpc>
                <a:spcPct val="140000"/>
              </a:lnSpc>
              <a:spcAft>
                <a:spcPts val="0"/>
              </a:spcAft>
            </a:pPr>
            <a:r>
              <a:rPr lang="zh-CN" altLang="zh-CN" dirty="0" smtClean="0"/>
              <a:t>教授</a:t>
            </a:r>
            <a:r>
              <a:rPr lang="en-US" altLang="zh-CN" dirty="0"/>
              <a:t>101</a:t>
            </a:r>
            <a:r>
              <a:rPr lang="zh-CN" altLang="zh-CN" dirty="0"/>
              <a:t>人</a:t>
            </a:r>
            <a:r>
              <a:rPr lang="zh-CN" altLang="en-US" dirty="0" smtClean="0"/>
              <a:t>（</a:t>
            </a:r>
            <a:r>
              <a:rPr lang="en-US" altLang="zh-CN" dirty="0"/>
              <a:t> </a:t>
            </a:r>
            <a:r>
              <a:rPr lang="en-US" altLang="zh-CN" dirty="0">
                <a:solidFill>
                  <a:srgbClr val="FF0000"/>
                </a:solidFill>
              </a:rPr>
              <a:t>4</a:t>
            </a:r>
            <a:r>
              <a:rPr lang="zh-CN" altLang="en-US" dirty="0">
                <a:solidFill>
                  <a:srgbClr val="FF0000"/>
                </a:solidFill>
              </a:rPr>
              <a:t>个院士</a:t>
            </a:r>
            <a:r>
              <a:rPr lang="zh-CN" altLang="en-US" dirty="0" smtClean="0">
                <a:solidFill>
                  <a:srgbClr val="FF0000"/>
                </a:solidFill>
              </a:rPr>
              <a:t>，</a:t>
            </a:r>
            <a:r>
              <a:rPr lang="en-US" altLang="zh-CN" dirty="0" smtClean="0">
                <a:solidFill>
                  <a:srgbClr val="FF0000"/>
                </a:solidFill>
              </a:rPr>
              <a:t>1</a:t>
            </a:r>
            <a:r>
              <a:rPr lang="zh-CN" altLang="en-US" dirty="0">
                <a:solidFill>
                  <a:srgbClr val="FF0000"/>
                </a:solidFill>
              </a:rPr>
              <a:t>个</a:t>
            </a:r>
            <a:r>
              <a:rPr lang="zh-CN" altLang="en-US" dirty="0" smtClean="0">
                <a:solidFill>
                  <a:srgbClr val="FF0000"/>
                </a:solidFill>
              </a:rPr>
              <a:t>国家级教学名师</a:t>
            </a:r>
            <a:r>
              <a:rPr lang="zh-CN" altLang="en-US" dirty="0" smtClean="0"/>
              <a:t>），</a:t>
            </a:r>
            <a:r>
              <a:rPr lang="zh-CN" altLang="zh-CN" dirty="0"/>
              <a:t>副教授</a:t>
            </a:r>
            <a:r>
              <a:rPr lang="en-US" altLang="zh-CN" dirty="0"/>
              <a:t>228</a:t>
            </a:r>
            <a:r>
              <a:rPr lang="zh-CN" altLang="zh-CN" dirty="0" smtClean="0"/>
              <a:t>人</a:t>
            </a:r>
            <a:endParaRPr lang="en-US" altLang="zh-CN" dirty="0"/>
          </a:p>
          <a:p>
            <a:pPr lvl="1">
              <a:lnSpc>
                <a:spcPct val="140000"/>
              </a:lnSpc>
              <a:spcAft>
                <a:spcPts val="0"/>
              </a:spcAft>
            </a:pPr>
            <a:r>
              <a:rPr lang="zh-CN" altLang="en-US" dirty="0">
                <a:solidFill>
                  <a:srgbClr val="0000CC"/>
                </a:solidFill>
              </a:rPr>
              <a:t>附属</a:t>
            </a:r>
            <a:r>
              <a:rPr lang="zh-CN" altLang="en-US" dirty="0" smtClean="0">
                <a:solidFill>
                  <a:srgbClr val="0000CC"/>
                </a:solidFill>
              </a:rPr>
              <a:t>医院：</a:t>
            </a:r>
            <a:r>
              <a:rPr lang="zh-CN" altLang="en-US" dirty="0" smtClean="0"/>
              <a:t>教授</a:t>
            </a:r>
            <a:r>
              <a:rPr lang="en-US" altLang="zh-CN" dirty="0"/>
              <a:t>637</a:t>
            </a:r>
            <a:r>
              <a:rPr lang="zh-CN" altLang="en-US" dirty="0" smtClean="0"/>
              <a:t>人（</a:t>
            </a:r>
            <a:r>
              <a:rPr lang="en-US" altLang="zh-CN" dirty="0" smtClean="0">
                <a:solidFill>
                  <a:srgbClr val="FF0000"/>
                </a:solidFill>
              </a:rPr>
              <a:t>2</a:t>
            </a:r>
            <a:r>
              <a:rPr lang="zh-CN" altLang="en-US" dirty="0" smtClean="0">
                <a:solidFill>
                  <a:srgbClr val="FF0000"/>
                </a:solidFill>
              </a:rPr>
              <a:t>个院士</a:t>
            </a:r>
            <a:r>
              <a:rPr lang="zh-CN" altLang="en-US" dirty="0" smtClean="0"/>
              <a:t>），</a:t>
            </a:r>
            <a:r>
              <a:rPr lang="zh-CN" altLang="en-US" dirty="0"/>
              <a:t>副教授</a:t>
            </a:r>
            <a:r>
              <a:rPr lang="en-US" altLang="zh-CN" dirty="0"/>
              <a:t>1017</a:t>
            </a:r>
            <a:r>
              <a:rPr lang="zh-CN" altLang="en-US" dirty="0" smtClean="0"/>
              <a:t>人</a:t>
            </a:r>
            <a:endParaRPr lang="en-US" altLang="zh-CN" dirty="0"/>
          </a:p>
          <a:p>
            <a:pPr>
              <a:lnSpc>
                <a:spcPct val="140000"/>
              </a:lnSpc>
              <a:spcAft>
                <a:spcPts val="0"/>
              </a:spcAft>
            </a:pPr>
            <a:r>
              <a:rPr lang="zh-CN" altLang="en-US" dirty="0">
                <a:solidFill>
                  <a:srgbClr val="FF0000"/>
                </a:solidFill>
              </a:rPr>
              <a:t>办学资源</a:t>
            </a:r>
            <a:endParaRPr lang="en-US" altLang="zh-CN" dirty="0">
              <a:solidFill>
                <a:srgbClr val="FF0000"/>
              </a:solidFill>
            </a:endParaRPr>
          </a:p>
          <a:p>
            <a:pPr lvl="1">
              <a:lnSpc>
                <a:spcPct val="140000"/>
              </a:lnSpc>
              <a:spcAft>
                <a:spcPts val="0"/>
              </a:spcAft>
            </a:pPr>
            <a:r>
              <a:rPr lang="zh-CN" altLang="en-US" dirty="0" smtClean="0"/>
              <a:t>占</a:t>
            </a:r>
            <a:r>
              <a:rPr lang="zh-CN" altLang="en-US" dirty="0"/>
              <a:t>地面积约</a:t>
            </a:r>
            <a:r>
              <a:rPr lang="en-US" altLang="zh-CN" dirty="0"/>
              <a:t>23.3</a:t>
            </a:r>
            <a:r>
              <a:rPr lang="zh-CN" altLang="en-US" dirty="0"/>
              <a:t>万平方米（</a:t>
            </a:r>
            <a:r>
              <a:rPr lang="zh-CN" altLang="en-US" dirty="0">
                <a:solidFill>
                  <a:srgbClr val="FF0000"/>
                </a:solidFill>
              </a:rPr>
              <a:t>约</a:t>
            </a:r>
            <a:r>
              <a:rPr lang="en-US" altLang="zh-CN" dirty="0">
                <a:solidFill>
                  <a:srgbClr val="FF0000"/>
                </a:solidFill>
              </a:rPr>
              <a:t>350</a:t>
            </a:r>
            <a:r>
              <a:rPr lang="zh-CN" altLang="en-US" dirty="0">
                <a:solidFill>
                  <a:srgbClr val="FF0000"/>
                </a:solidFill>
              </a:rPr>
              <a:t>亩</a:t>
            </a:r>
            <a:r>
              <a:rPr lang="zh-CN" altLang="en-US" dirty="0"/>
              <a:t>），建筑面积</a:t>
            </a:r>
            <a:r>
              <a:rPr lang="zh-CN" altLang="en-US" dirty="0">
                <a:solidFill>
                  <a:srgbClr val="FF0000"/>
                </a:solidFill>
              </a:rPr>
              <a:t>约</a:t>
            </a:r>
            <a:r>
              <a:rPr lang="en-US" altLang="zh-CN" dirty="0">
                <a:solidFill>
                  <a:srgbClr val="FF0000"/>
                </a:solidFill>
              </a:rPr>
              <a:t>35.9</a:t>
            </a:r>
            <a:r>
              <a:rPr lang="zh-CN" altLang="en-US" dirty="0">
                <a:solidFill>
                  <a:srgbClr val="FF0000"/>
                </a:solidFill>
              </a:rPr>
              <a:t>万</a:t>
            </a:r>
            <a:r>
              <a:rPr lang="zh-CN" altLang="en-US" dirty="0" smtClean="0">
                <a:solidFill>
                  <a:srgbClr val="FF0000"/>
                </a:solidFill>
              </a:rPr>
              <a:t>平方米</a:t>
            </a:r>
            <a:endParaRPr lang="en-US" altLang="zh-CN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50017351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6"/>
          <p:cNvSpPr>
            <a:spLocks noGrp="1"/>
          </p:cNvSpPr>
          <p:nvPr>
            <p:ph idx="1"/>
          </p:nvPr>
        </p:nvSpPr>
        <p:spPr>
          <a:xfrm>
            <a:off x="251520" y="1340768"/>
            <a:ext cx="8585200" cy="5517232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30000"/>
              </a:lnSpc>
              <a:spcAft>
                <a:spcPts val="0"/>
              </a:spcAft>
            </a:pPr>
            <a:r>
              <a:rPr lang="zh-CN" altLang="en-US" sz="3400" dirty="0" smtClean="0"/>
              <a:t>国内：整体位于国内医科院校</a:t>
            </a:r>
            <a:r>
              <a:rPr lang="zh-CN" altLang="en-US" sz="3400" dirty="0" smtClean="0">
                <a:solidFill>
                  <a:srgbClr val="0000CC"/>
                </a:solidFill>
              </a:rPr>
              <a:t>第</a:t>
            </a:r>
            <a:r>
              <a:rPr lang="en-US" altLang="zh-CN" sz="3400" dirty="0" smtClean="0">
                <a:solidFill>
                  <a:srgbClr val="0000CC"/>
                </a:solidFill>
              </a:rPr>
              <a:t>14~16</a:t>
            </a:r>
            <a:r>
              <a:rPr lang="zh-CN" altLang="en-US" sz="3400" dirty="0" smtClean="0">
                <a:solidFill>
                  <a:srgbClr val="0000CC"/>
                </a:solidFill>
              </a:rPr>
              <a:t>名</a:t>
            </a:r>
            <a:r>
              <a:rPr lang="zh-CN" altLang="en-US" sz="3400" dirty="0">
                <a:solidFill>
                  <a:srgbClr val="0000CC"/>
                </a:solidFill>
              </a:rPr>
              <a:t>左右</a:t>
            </a:r>
            <a:endParaRPr lang="en-US" altLang="zh-CN" sz="3400" dirty="0">
              <a:solidFill>
                <a:srgbClr val="0000CC"/>
              </a:solidFill>
            </a:endParaRPr>
          </a:p>
          <a:p>
            <a:pPr lvl="1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altLang="zh-CN" sz="3100" dirty="0" smtClean="0"/>
              <a:t>2012</a:t>
            </a:r>
            <a:r>
              <a:rPr lang="zh-CN" altLang="en-US" sz="3100" dirty="0"/>
              <a:t>年教育部学科</a:t>
            </a:r>
            <a:r>
              <a:rPr lang="zh-CN" altLang="en-US" sz="3100" dirty="0" smtClean="0"/>
              <a:t>评估</a:t>
            </a:r>
            <a:endParaRPr lang="en-US" altLang="zh-CN" sz="3100" dirty="0" smtClean="0">
              <a:solidFill>
                <a:srgbClr val="0000CC"/>
              </a:solidFill>
            </a:endParaRPr>
          </a:p>
          <a:p>
            <a:pPr lvl="2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</a:pPr>
            <a:r>
              <a:rPr lang="zh-CN" altLang="en-US" sz="2600" dirty="0" smtClean="0">
                <a:solidFill>
                  <a:srgbClr val="0000CC"/>
                </a:solidFill>
              </a:rPr>
              <a:t>临床医学：</a:t>
            </a:r>
            <a:r>
              <a:rPr lang="zh-CN" altLang="en-US" sz="2600" dirty="0" smtClean="0">
                <a:solidFill>
                  <a:srgbClr val="FF0000"/>
                </a:solidFill>
              </a:rPr>
              <a:t>第</a:t>
            </a:r>
            <a:r>
              <a:rPr lang="en-US" altLang="zh-CN" sz="2600" dirty="0">
                <a:solidFill>
                  <a:srgbClr val="FF0000"/>
                </a:solidFill>
              </a:rPr>
              <a:t>7</a:t>
            </a:r>
            <a:r>
              <a:rPr lang="zh-CN" altLang="en-US" sz="2600" dirty="0" smtClean="0">
                <a:solidFill>
                  <a:srgbClr val="FF0000"/>
                </a:solidFill>
              </a:rPr>
              <a:t>名，</a:t>
            </a:r>
            <a:r>
              <a:rPr lang="en-US" altLang="zh-CN" sz="2600" dirty="0">
                <a:latin typeface="Times New Roman" pitchFamily="18" charset="0"/>
                <a:cs typeface="Times New Roman" pitchFamily="18" charset="0"/>
              </a:rPr>
              <a:t>50</a:t>
            </a:r>
            <a:r>
              <a:rPr lang="zh-CN" altLang="en-US" sz="2600" dirty="0">
                <a:latin typeface="Times New Roman" pitchFamily="18" charset="0"/>
                <a:cs typeface="Times New Roman" pitchFamily="18" charset="0"/>
              </a:rPr>
              <a:t>所参评高校</a:t>
            </a:r>
            <a:endParaRPr lang="en-US" altLang="zh-CN" sz="2600" dirty="0">
              <a:latin typeface="Times New Roman" pitchFamily="18" charset="0"/>
              <a:cs typeface="Times New Roman" pitchFamily="18" charset="0"/>
            </a:endParaRPr>
          </a:p>
          <a:p>
            <a:pPr lvl="2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</a:pPr>
            <a:r>
              <a:rPr lang="zh-CN" altLang="en-US" sz="2600" dirty="0" smtClean="0">
                <a:solidFill>
                  <a:srgbClr val="0000CC"/>
                </a:solidFill>
              </a:rPr>
              <a:t>护 理 学</a:t>
            </a:r>
            <a:r>
              <a:rPr lang="zh-CN" altLang="en-US" sz="2600" dirty="0">
                <a:solidFill>
                  <a:srgbClr val="0000CC"/>
                </a:solidFill>
              </a:rPr>
              <a:t>：</a:t>
            </a:r>
            <a:r>
              <a:rPr lang="zh-CN" altLang="en-US" sz="2600" dirty="0">
                <a:solidFill>
                  <a:srgbClr val="FF0000"/>
                </a:solidFill>
              </a:rPr>
              <a:t>第</a:t>
            </a:r>
            <a:r>
              <a:rPr lang="en-US" altLang="zh-CN" sz="2600" dirty="0">
                <a:solidFill>
                  <a:srgbClr val="FF0000"/>
                </a:solidFill>
              </a:rPr>
              <a:t>8</a:t>
            </a:r>
            <a:r>
              <a:rPr lang="zh-CN" altLang="en-US" sz="2600" dirty="0">
                <a:solidFill>
                  <a:srgbClr val="FF0000"/>
                </a:solidFill>
              </a:rPr>
              <a:t>名，</a:t>
            </a:r>
            <a:r>
              <a:rPr lang="en-US" altLang="zh-CN" sz="2600" dirty="0">
                <a:latin typeface="Times New Roman" pitchFamily="18" charset="0"/>
                <a:cs typeface="Times New Roman" pitchFamily="18" charset="0"/>
              </a:rPr>
              <a:t>39</a:t>
            </a:r>
            <a:r>
              <a:rPr lang="zh-CN" altLang="en-US" sz="2600" dirty="0">
                <a:latin typeface="Times New Roman" pitchFamily="18" charset="0"/>
                <a:cs typeface="Times New Roman" pitchFamily="18" charset="0"/>
              </a:rPr>
              <a:t>所参评高校</a:t>
            </a:r>
            <a:endParaRPr lang="en-US" altLang="zh-CN" sz="26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lvl="2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</a:pPr>
            <a:r>
              <a:rPr lang="zh-CN" altLang="en-US" sz="2600" dirty="0">
                <a:solidFill>
                  <a:srgbClr val="0000CC"/>
                </a:solidFill>
              </a:rPr>
              <a:t>口腔医学：</a:t>
            </a:r>
            <a:r>
              <a:rPr lang="zh-CN" altLang="en-US" sz="2600" dirty="0">
                <a:solidFill>
                  <a:srgbClr val="FF0000"/>
                </a:solidFill>
              </a:rPr>
              <a:t>第</a:t>
            </a:r>
            <a:r>
              <a:rPr lang="en-US" altLang="zh-CN" sz="2600" dirty="0">
                <a:solidFill>
                  <a:srgbClr val="FF0000"/>
                </a:solidFill>
              </a:rPr>
              <a:t>6</a:t>
            </a:r>
            <a:r>
              <a:rPr lang="zh-CN" altLang="en-US" sz="2600" dirty="0">
                <a:solidFill>
                  <a:srgbClr val="FF0000"/>
                </a:solidFill>
              </a:rPr>
              <a:t>名，</a:t>
            </a:r>
            <a:r>
              <a:rPr lang="en-US" altLang="zh-CN" sz="2600" dirty="0">
                <a:latin typeface="Times New Roman" pitchFamily="18" charset="0"/>
                <a:cs typeface="Times New Roman" pitchFamily="18" charset="0"/>
              </a:rPr>
              <a:t>25</a:t>
            </a:r>
            <a:r>
              <a:rPr lang="zh-CN" altLang="en-US" sz="2600" dirty="0">
                <a:latin typeface="Times New Roman" pitchFamily="18" charset="0"/>
                <a:cs typeface="Times New Roman" pitchFamily="18" charset="0"/>
              </a:rPr>
              <a:t>所参评高校</a:t>
            </a:r>
            <a:endParaRPr lang="en-US" altLang="zh-CN" sz="2600" dirty="0">
              <a:latin typeface="Times New Roman" pitchFamily="18" charset="0"/>
              <a:cs typeface="Times New Roman" pitchFamily="18" charset="0"/>
            </a:endParaRPr>
          </a:p>
          <a:p>
            <a:pPr lvl="2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</a:pPr>
            <a:r>
              <a:rPr lang="zh-CN" altLang="en-US" sz="2600" dirty="0" smtClean="0">
                <a:solidFill>
                  <a:srgbClr val="0000CC"/>
                </a:solidFill>
              </a:rPr>
              <a:t>基础医学：</a:t>
            </a:r>
            <a:r>
              <a:rPr lang="zh-CN" altLang="en-US" sz="2600" dirty="0" smtClean="0">
                <a:solidFill>
                  <a:srgbClr val="FF0000"/>
                </a:solidFill>
              </a:rPr>
              <a:t>第</a:t>
            </a:r>
            <a:r>
              <a:rPr lang="en-US" altLang="zh-CN" sz="2600" dirty="0" smtClean="0">
                <a:solidFill>
                  <a:srgbClr val="FF0000"/>
                </a:solidFill>
              </a:rPr>
              <a:t>20</a:t>
            </a:r>
            <a:r>
              <a:rPr lang="zh-CN" altLang="en-US" sz="2600" dirty="0" smtClean="0">
                <a:solidFill>
                  <a:srgbClr val="FF0000"/>
                </a:solidFill>
              </a:rPr>
              <a:t>名，</a:t>
            </a:r>
            <a:r>
              <a:rPr lang="en-US" altLang="zh-CN" sz="2600" dirty="0">
                <a:latin typeface="Times New Roman" pitchFamily="18" charset="0"/>
                <a:cs typeface="Times New Roman" pitchFamily="18" charset="0"/>
              </a:rPr>
              <a:t>44</a:t>
            </a:r>
            <a:r>
              <a:rPr lang="zh-CN" altLang="en-US" sz="2600" dirty="0">
                <a:latin typeface="Times New Roman" pitchFamily="18" charset="0"/>
                <a:cs typeface="Times New Roman" pitchFamily="18" charset="0"/>
              </a:rPr>
              <a:t>所参评高校</a:t>
            </a:r>
            <a:endParaRPr lang="en-US" altLang="zh-CN" sz="2600" dirty="0">
              <a:latin typeface="Times New Roman" pitchFamily="18" charset="0"/>
              <a:cs typeface="Times New Roman" pitchFamily="18" charset="0"/>
            </a:endParaRPr>
          </a:p>
          <a:p>
            <a:pPr lvl="2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</a:pPr>
            <a:r>
              <a:rPr lang="zh-CN" altLang="en-US" sz="2600" dirty="0" smtClean="0">
                <a:solidFill>
                  <a:srgbClr val="0000CC"/>
                </a:solidFill>
              </a:rPr>
              <a:t>药    学</a:t>
            </a:r>
            <a:r>
              <a:rPr lang="zh-CN" altLang="en-US" sz="2600" dirty="0">
                <a:solidFill>
                  <a:srgbClr val="0000CC"/>
                </a:solidFill>
              </a:rPr>
              <a:t>：</a:t>
            </a:r>
            <a:r>
              <a:rPr lang="zh-CN" altLang="en-US" sz="2600" dirty="0">
                <a:solidFill>
                  <a:srgbClr val="FF0000"/>
                </a:solidFill>
              </a:rPr>
              <a:t>第</a:t>
            </a:r>
            <a:r>
              <a:rPr lang="en-US" altLang="zh-CN" sz="2600" dirty="0">
                <a:solidFill>
                  <a:srgbClr val="FF0000"/>
                </a:solidFill>
              </a:rPr>
              <a:t>20</a:t>
            </a:r>
            <a:r>
              <a:rPr lang="zh-CN" altLang="en-US" sz="2600" dirty="0">
                <a:solidFill>
                  <a:srgbClr val="FF0000"/>
                </a:solidFill>
              </a:rPr>
              <a:t>名，</a:t>
            </a:r>
            <a:r>
              <a:rPr lang="en-US" altLang="zh-CN" sz="2600" dirty="0">
                <a:latin typeface="Times New Roman" pitchFamily="18" charset="0"/>
                <a:cs typeface="Times New Roman" pitchFamily="18" charset="0"/>
              </a:rPr>
              <a:t>48</a:t>
            </a:r>
            <a:r>
              <a:rPr lang="zh-CN" altLang="en-US" sz="2600" dirty="0">
                <a:latin typeface="Times New Roman" pitchFamily="18" charset="0"/>
                <a:cs typeface="Times New Roman" pitchFamily="18" charset="0"/>
              </a:rPr>
              <a:t>所参评高校</a:t>
            </a:r>
            <a:endParaRPr lang="en-US" altLang="zh-CN" sz="2600" dirty="0">
              <a:latin typeface="Times New Roman" pitchFamily="18" charset="0"/>
              <a:cs typeface="Times New Roman" pitchFamily="18" charset="0"/>
            </a:endParaRPr>
          </a:p>
          <a:p>
            <a:pPr lvl="2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</a:pPr>
            <a:r>
              <a:rPr lang="zh-CN" altLang="en-US" sz="2600" dirty="0" smtClean="0">
                <a:solidFill>
                  <a:srgbClr val="0000CC"/>
                </a:solidFill>
              </a:rPr>
              <a:t>公共卫生</a:t>
            </a:r>
            <a:r>
              <a:rPr lang="zh-CN" altLang="en-US" sz="2600" dirty="0">
                <a:solidFill>
                  <a:srgbClr val="0000CC"/>
                </a:solidFill>
              </a:rPr>
              <a:t>与预防医学：</a:t>
            </a:r>
            <a:r>
              <a:rPr lang="zh-CN" altLang="en-US" sz="2600" dirty="0" smtClean="0">
                <a:solidFill>
                  <a:srgbClr val="FF0000"/>
                </a:solidFill>
              </a:rPr>
              <a:t>第</a:t>
            </a:r>
            <a:r>
              <a:rPr lang="en-US" altLang="zh-CN" sz="2600" dirty="0" smtClean="0">
                <a:solidFill>
                  <a:srgbClr val="FF0000"/>
                </a:solidFill>
              </a:rPr>
              <a:t>13</a:t>
            </a:r>
            <a:r>
              <a:rPr lang="zh-CN" altLang="en-US" sz="2600" dirty="0" smtClean="0">
                <a:solidFill>
                  <a:srgbClr val="FF0000"/>
                </a:solidFill>
              </a:rPr>
              <a:t>名，</a:t>
            </a:r>
            <a:r>
              <a:rPr lang="en-US" altLang="zh-CN" sz="2600" dirty="0" smtClean="0"/>
              <a:t>33</a:t>
            </a:r>
            <a:r>
              <a:rPr lang="zh-CN" altLang="en-US" sz="2600" dirty="0" smtClean="0"/>
              <a:t>所参评高校</a:t>
            </a:r>
            <a:endParaRPr lang="en-US" altLang="zh-CN" sz="2600" dirty="0" smtClean="0">
              <a:solidFill>
                <a:srgbClr val="FF0000"/>
              </a:solidFill>
            </a:endParaRPr>
          </a:p>
          <a:p>
            <a:pPr>
              <a:lnSpc>
                <a:spcPct val="130000"/>
              </a:lnSpc>
              <a:spcAft>
                <a:spcPts val="0"/>
              </a:spcAft>
            </a:pPr>
            <a:r>
              <a:rPr lang="en-US" altLang="zh-CN" sz="3100" dirty="0" smtClean="0">
                <a:solidFill>
                  <a:srgbClr val="FF0000"/>
                </a:solidFill>
              </a:rPr>
              <a:t>ESI</a:t>
            </a:r>
            <a:r>
              <a:rPr lang="zh-CN" altLang="en-US" sz="3100" dirty="0"/>
              <a:t>（</a:t>
            </a:r>
            <a:r>
              <a:rPr lang="en-US" altLang="zh-CN" sz="3100" dirty="0"/>
              <a:t>2015.11</a:t>
            </a:r>
            <a:r>
              <a:rPr lang="zh-CN" altLang="en-US" sz="3100" dirty="0" smtClean="0"/>
              <a:t>）：</a:t>
            </a:r>
            <a:r>
              <a:rPr lang="en-US" altLang="zh-CN" sz="3100" dirty="0" smtClean="0">
                <a:solidFill>
                  <a:srgbClr val="0000CC"/>
                </a:solidFill>
              </a:rPr>
              <a:t>4</a:t>
            </a:r>
            <a:r>
              <a:rPr lang="zh-CN" altLang="en-US" sz="3100" dirty="0" smtClean="0">
                <a:solidFill>
                  <a:srgbClr val="0000CC"/>
                </a:solidFill>
              </a:rPr>
              <a:t>个学科进入</a:t>
            </a:r>
            <a:r>
              <a:rPr lang="en-US" altLang="zh-CN" sz="3100" dirty="0" smtClean="0">
                <a:solidFill>
                  <a:srgbClr val="0000CC"/>
                </a:solidFill>
              </a:rPr>
              <a:t>ESI</a:t>
            </a:r>
            <a:r>
              <a:rPr lang="zh-CN" altLang="en-US" sz="3100" dirty="0" smtClean="0"/>
              <a:t>，国际</a:t>
            </a:r>
            <a:r>
              <a:rPr lang="en-US" altLang="zh-CN" sz="3100" dirty="0" smtClean="0"/>
              <a:t>877</a:t>
            </a:r>
            <a:r>
              <a:rPr lang="zh-CN" altLang="en-US" sz="3100" dirty="0" smtClean="0"/>
              <a:t>名、国内</a:t>
            </a:r>
            <a:r>
              <a:rPr lang="en-US" altLang="zh-CN" sz="3100" dirty="0" smtClean="0"/>
              <a:t>34</a:t>
            </a:r>
            <a:r>
              <a:rPr lang="zh-CN" altLang="en-US" sz="3100" dirty="0" smtClean="0"/>
              <a:t>名</a:t>
            </a:r>
            <a:endParaRPr lang="en-US" altLang="zh-CN" sz="3100" dirty="0" smtClean="0"/>
          </a:p>
          <a:p>
            <a:pPr lvl="1">
              <a:lnSpc>
                <a:spcPct val="130000"/>
              </a:lnSpc>
              <a:spcBef>
                <a:spcPts val="600"/>
              </a:spcBef>
              <a:spcAft>
                <a:spcPts val="0"/>
              </a:spcAft>
            </a:pPr>
            <a:r>
              <a:rPr lang="zh-CN" altLang="en-US" sz="2700" dirty="0"/>
              <a:t>临床医学、神经科学与行为学、免疫学、药理学与毒理学</a:t>
            </a:r>
            <a:endParaRPr lang="en-US" altLang="zh-CN" sz="2700" dirty="0"/>
          </a:p>
          <a:p>
            <a:pPr>
              <a:lnSpc>
                <a:spcPct val="130000"/>
              </a:lnSpc>
              <a:spcAft>
                <a:spcPts val="0"/>
              </a:spcAft>
            </a:pPr>
            <a:r>
              <a:rPr lang="zh-CN" altLang="en-US" sz="3400" dirty="0" smtClean="0"/>
              <a:t>建设目标：立足</a:t>
            </a:r>
            <a:r>
              <a:rPr lang="zh-CN" altLang="en-US" sz="3400" dirty="0"/>
              <a:t>首都、面向全国、走向世界</a:t>
            </a:r>
            <a:r>
              <a:rPr lang="zh-CN" altLang="en-US" sz="3400" dirty="0" smtClean="0"/>
              <a:t>的</a:t>
            </a:r>
            <a:r>
              <a:rPr lang="zh-CN" altLang="en-US" sz="3400" dirty="0" smtClean="0">
                <a:solidFill>
                  <a:srgbClr val="FF0000"/>
                </a:solidFill>
              </a:rPr>
              <a:t>国内一流、国际</a:t>
            </a:r>
            <a:r>
              <a:rPr lang="zh-CN" altLang="en-US" sz="3400" dirty="0">
                <a:solidFill>
                  <a:srgbClr val="FF0000"/>
                </a:solidFill>
              </a:rPr>
              <a:t>知名医科</a:t>
            </a:r>
            <a:r>
              <a:rPr lang="zh-CN" altLang="en-US" sz="3400" dirty="0" smtClean="0">
                <a:solidFill>
                  <a:srgbClr val="FF0000"/>
                </a:solidFill>
              </a:rPr>
              <a:t>大学</a:t>
            </a:r>
            <a:endParaRPr lang="zh-CN" altLang="en-US" sz="3400" dirty="0">
              <a:solidFill>
                <a:srgbClr val="FF0000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0" indent="-342900"/>
            <a:r>
              <a:rPr lang="zh-CN" altLang="en-US" sz="4400" b="1" dirty="0" smtClean="0">
                <a:latin typeface="微软雅黑" pitchFamily="34" charset="-122"/>
                <a:ea typeface="微软雅黑" pitchFamily="34" charset="-122"/>
              </a:rPr>
              <a:t>首医：努力建成国际知名医科大学</a:t>
            </a:r>
          </a:p>
        </p:txBody>
      </p:sp>
    </p:spTree>
    <p:extLst>
      <p:ext uri="{BB962C8B-B14F-4D97-AF65-F5344CB8AC3E}">
        <p14:creationId xmlns="" xmlns:p14="http://schemas.microsoft.com/office/powerpoint/2010/main" val="42512924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提  纲</a:t>
            </a:r>
            <a:endParaRPr lang="zh-CN" altLang="en-US" dirty="0"/>
          </a:p>
        </p:txBody>
      </p:sp>
      <p:sp>
        <p:nvSpPr>
          <p:cNvPr id="4" name="内容占位符 7"/>
          <p:cNvSpPr txBox="1">
            <a:spLocks/>
          </p:cNvSpPr>
          <p:nvPr/>
        </p:nvSpPr>
        <p:spPr bwMode="auto">
          <a:xfrm>
            <a:off x="1547664" y="1484784"/>
            <a:ext cx="5904656" cy="42500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>
            <a:lvl1pPr marL="342900" indent="-342900" algn="l" rtl="0" eaLnBrk="0" fontAlgn="base" hangingPunct="0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rgbClr val="0000CC"/>
              </a:buClr>
              <a:buSzPct val="75000"/>
              <a:buFont typeface="Wingdings" pitchFamily="2" charset="2"/>
              <a:buChar char="p"/>
              <a:defRPr kumimoji="1" sz="3200">
                <a:solidFill>
                  <a:schemeClr val="tx1"/>
                </a:solidFill>
                <a:latin typeface="+mn-ea"/>
                <a:ea typeface="+mn-ea"/>
                <a:cs typeface="微软雅黑" pitchFamily="34" charset="-122"/>
              </a:defRPr>
            </a:lvl1pPr>
            <a:lvl2pPr marL="742950" indent="-285750" algn="l" rtl="0" eaLnBrk="0" fontAlgn="base" hangingPunct="0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rgbClr val="0000CC"/>
              </a:buClr>
              <a:buSzPct val="60000"/>
              <a:buFont typeface="Wingdings" pitchFamily="2" charset="2"/>
              <a:buChar char="Ø"/>
              <a:defRPr kumimoji="1" sz="2800">
                <a:solidFill>
                  <a:schemeClr val="tx1"/>
                </a:solidFill>
                <a:latin typeface="+mn-ea"/>
                <a:ea typeface="+mn-ea"/>
                <a:cs typeface="微软雅黑" pitchFamily="34" charset="-122"/>
              </a:defRPr>
            </a:lvl2pPr>
            <a:lvl3pPr marL="1143000" indent="-228600" algn="l" rtl="0" eaLnBrk="0" fontAlgn="base" hangingPunct="0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rgbClr val="0000CC"/>
              </a:buClr>
              <a:buChar char="•"/>
              <a:defRPr kumimoji="1" sz="2400">
                <a:solidFill>
                  <a:schemeClr val="tx1"/>
                </a:solidFill>
                <a:latin typeface="+mn-ea"/>
                <a:ea typeface="+mn-ea"/>
                <a:cs typeface="微软雅黑" pitchFamily="34" charset="-122"/>
              </a:defRPr>
            </a:lvl3pPr>
            <a:lvl4pPr marL="1600200" indent="-228600" algn="l" rtl="0" eaLnBrk="0" fontAlgn="base" hangingPunct="0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rgbClr val="0000FF"/>
              </a:buClr>
              <a:buFont typeface="Arial" charset="0"/>
              <a:buChar char="–"/>
              <a:defRPr kumimoji="1" sz="2000">
                <a:solidFill>
                  <a:schemeClr val="tx1"/>
                </a:solidFill>
                <a:latin typeface="+mn-ea"/>
                <a:ea typeface="+mn-ea"/>
                <a:cs typeface="微软雅黑" pitchFamily="34" charset="-122"/>
              </a:defRPr>
            </a:lvl4pPr>
            <a:lvl5pPr marL="2057400" indent="-228600" algn="l" rtl="0" eaLnBrk="0" fontAlgn="base" hangingPunct="0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rgbClr val="0000FF"/>
              </a:buClr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  <a:cs typeface="微软雅黑" pitchFamily="34" charset="-122"/>
              </a:defRPr>
            </a:lvl5pPr>
            <a:lvl6pPr marL="2514600" indent="-228600" algn="l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42672"/>
              </a:buClr>
              <a:buChar char="»"/>
              <a:defRPr sz="2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42672"/>
              </a:buClr>
              <a:buChar char="»"/>
              <a:defRPr sz="2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42672"/>
              </a:buClr>
              <a:buChar char="»"/>
              <a:defRPr sz="2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42672"/>
              </a:buClr>
              <a:buChar char="»"/>
              <a:defRPr sz="2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ctr">
              <a:lnSpc>
                <a:spcPct val="150000"/>
              </a:lnSpc>
              <a:buFont typeface="Wingdings" pitchFamily="2" charset="2"/>
              <a:buNone/>
              <a:defRPr/>
            </a:pPr>
            <a:r>
              <a:rPr lang="zh-CN" altLang="en-US" sz="4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一</a:t>
            </a:r>
            <a:r>
              <a:rPr lang="zh-CN" altLang="zh-CN" sz="4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、</a:t>
            </a:r>
            <a:r>
              <a:rPr lang="zh-CN" altLang="en-US" sz="4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新 北 航</a:t>
            </a:r>
            <a:endParaRPr lang="en-US" altLang="zh-CN" sz="4800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 algn="ctr">
              <a:lnSpc>
                <a:spcPct val="150000"/>
              </a:lnSpc>
              <a:buFont typeface="Wingdings" pitchFamily="2" charset="2"/>
              <a:buNone/>
              <a:defRPr/>
            </a:pPr>
            <a:r>
              <a:rPr lang="zh-CN" altLang="en-US" sz="4800" b="1" dirty="0" smtClean="0">
                <a:solidFill>
                  <a:srgbClr val="3333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二、项目方案</a:t>
            </a:r>
            <a:endParaRPr lang="en-US" altLang="zh-CN" sz="4800" b="1" dirty="0">
              <a:solidFill>
                <a:srgbClr val="33339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="" xmlns:p14="http://schemas.microsoft.com/office/powerpoint/2010/main" val="139554069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灯片编号占位符 1"/>
          <p:cNvSpPr txBox="1">
            <a:spLocks noGrp="1"/>
          </p:cNvSpPr>
          <p:nvPr/>
        </p:nvSpPr>
        <p:spPr bwMode="auto">
          <a:xfrm>
            <a:off x="8135938" y="6597650"/>
            <a:ext cx="1008062" cy="21748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>
              <a:defRPr/>
            </a:pPr>
            <a:fld id="{B7E124B8-1195-47CA-ACDA-C71073B7B25B}" type="slidenum">
              <a:rPr lang="en-US" altLang="zh-CN" sz="1200" b="0">
                <a:solidFill>
                  <a:srgbClr val="000000"/>
                </a:solidFill>
                <a:ea typeface="宋体"/>
              </a:rPr>
              <a:pPr algn="r">
                <a:defRPr/>
              </a:pPr>
              <a:t>20</a:t>
            </a:fld>
            <a:endParaRPr lang="en-US" altLang="zh-CN" sz="1200" b="0">
              <a:solidFill>
                <a:srgbClr val="000000"/>
              </a:solidFill>
              <a:ea typeface="宋体"/>
            </a:endParaRPr>
          </a:p>
        </p:txBody>
      </p:sp>
      <p:graphicFrame>
        <p:nvGraphicFramePr>
          <p:cNvPr id="32022" name="Group 278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62766425"/>
              </p:ext>
            </p:extLst>
          </p:nvPr>
        </p:nvGraphicFramePr>
        <p:xfrm>
          <a:off x="107950" y="2420893"/>
          <a:ext cx="8964613" cy="4238675"/>
        </p:xfrm>
        <a:graphic>
          <a:graphicData uri="http://schemas.openxmlformats.org/drawingml/2006/table">
            <a:tbl>
              <a:tblPr/>
              <a:tblGrid>
                <a:gridCol w="647700"/>
                <a:gridCol w="1920875"/>
                <a:gridCol w="1379538"/>
                <a:gridCol w="1254125"/>
                <a:gridCol w="1254125"/>
                <a:gridCol w="1254125"/>
                <a:gridCol w="1254125"/>
              </a:tblGrid>
              <a:tr h="64880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  <a:cs typeface="Times New Roman" pitchFamily="18" charset="0"/>
                        </a:rPr>
                        <a:t>序号</a:t>
                      </a:r>
                    </a:p>
                  </a:txBody>
                  <a:tcPr marL="63981" marR="63981" marT="0" marB="0" anchor="ctr" horzOverflow="overflow">
                    <a:lnL w="1905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  <a:cs typeface="Times New Roman" pitchFamily="18" charset="0"/>
                        </a:rPr>
                        <a:t>ESI</a:t>
                      </a:r>
                      <a:r>
                        <a:rPr kumimoji="0" lang="zh-CN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  <a:cs typeface="Times New Roman" pitchFamily="18" charset="0"/>
                        </a:rPr>
                        <a:t>学科</a:t>
                      </a:r>
                    </a:p>
                  </a:txBody>
                  <a:tcPr marL="63981" marR="63981" marT="0" marB="0" anchor="ctr" horzOverflow="overflow">
                    <a:lnL w="1905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  <a:cs typeface="Times New Roman" pitchFamily="18" charset="0"/>
                        </a:rPr>
                        <a:t>ESI</a:t>
                      </a:r>
                      <a:r>
                        <a:rPr kumimoji="0" lang="zh-CN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  <a:cs typeface="Times New Roman" pitchFamily="18" charset="0"/>
                        </a:rPr>
                        <a:t>排名</a:t>
                      </a:r>
                    </a:p>
                  </a:txBody>
                  <a:tcPr marL="63981" marR="63981" marT="0" marB="0" anchor="ctr" horzOverflow="overflow">
                    <a:lnL w="1905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  <a:cs typeface="Times New Roman" pitchFamily="18" charset="0"/>
                        </a:rPr>
                        <a:t>ESI</a:t>
                      </a:r>
                      <a:r>
                        <a:rPr kumimoji="0" lang="zh-CN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  <a:cs typeface="Times New Roman" pitchFamily="18" charset="0"/>
                        </a:rPr>
                        <a:t>排名 百分比</a:t>
                      </a:r>
                    </a:p>
                  </a:txBody>
                  <a:tcPr marL="63981" marR="63981" marT="0" marB="0" anchor="ctr" horzOverflow="overflow">
                    <a:lnL w="1905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  <a:cs typeface="Times New Roman" pitchFamily="18" charset="0"/>
                        </a:rPr>
                        <a:t>北航</a:t>
                      </a: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  <a:cs typeface="Times New Roman" pitchFamily="18" charset="0"/>
                        </a:rPr>
                        <a:t>    </a:t>
                      </a:r>
                      <a:r>
                        <a:rPr kumimoji="0" lang="zh-CN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  <a:cs typeface="Times New Roman" pitchFamily="18" charset="0"/>
                        </a:rPr>
                        <a:t>总引用数</a:t>
                      </a:r>
                    </a:p>
                  </a:txBody>
                  <a:tcPr marL="63981" marR="63981" marT="0" marB="0" anchor="ctr" horzOverflow="overflow">
                    <a:lnL w="1905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  <a:cs typeface="Times New Roman" pitchFamily="18" charset="0"/>
                        </a:rPr>
                        <a:t>首医    </a:t>
                      </a:r>
                      <a:r>
                        <a:rPr kumimoji="0" lang="zh-CN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  <a:cs typeface="Times New Roman" pitchFamily="18" charset="0"/>
                        </a:rPr>
                        <a:t>总引用数</a:t>
                      </a:r>
                    </a:p>
                  </a:txBody>
                  <a:tcPr marL="63981" marR="63981" marT="0" marB="0" anchor="ctr" horzOverflow="overflow">
                    <a:lnL w="1905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  <a:cs typeface="Times New Roman" pitchFamily="18" charset="0"/>
                        </a:rPr>
                        <a:t>总引用数</a:t>
                      </a:r>
                      <a:endParaRPr kumimoji="0" lang="zh-CN" alt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黑体" pitchFamily="49" charset="-122"/>
                        <a:ea typeface="黑体" pitchFamily="49" charset="-122"/>
                        <a:cs typeface="Times New Roman" pitchFamily="18" charset="0"/>
                      </a:endParaRPr>
                    </a:p>
                  </a:txBody>
                  <a:tcPr marL="63981" marR="63981" marT="0" marB="0" anchor="ctr" horzOverflow="overflow">
                    <a:lnL w="1905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CC"/>
                    </a:solidFill>
                  </a:tcPr>
                </a:tc>
              </a:tr>
              <a:tr h="32635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  <a:cs typeface="Times New Roman" pitchFamily="18" charset="0"/>
                        </a:rPr>
                        <a:t>1</a:t>
                      </a: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itchFamily="49" charset="-122"/>
                        <a:ea typeface="黑体" pitchFamily="49" charset="-122"/>
                        <a:cs typeface="Times New Roman" pitchFamily="18" charset="0"/>
                      </a:endParaRPr>
                    </a:p>
                  </a:txBody>
                  <a:tcPr marL="63981" marR="63981" marT="0" marB="0" anchor="ctr" horzOverflow="overflow">
                    <a:lnL w="1905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  <a:cs typeface="Arial" pitchFamily="34" charset="0"/>
                        </a:rPr>
                        <a:t>工程学</a:t>
                      </a:r>
                    </a:p>
                  </a:txBody>
                  <a:tcPr marL="63981" marR="63981" marT="0" marB="0" anchor="ctr" horzOverflow="overflow">
                    <a:lnL w="1905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  <a:cs typeface="Times New Roman" pitchFamily="18" charset="0"/>
                        </a:rPr>
                        <a:t>140/1210</a:t>
                      </a: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itchFamily="49" charset="-122"/>
                        <a:ea typeface="黑体" pitchFamily="49" charset="-122"/>
                        <a:cs typeface="Times New Roman" pitchFamily="18" charset="0"/>
                      </a:endParaRPr>
                    </a:p>
                  </a:txBody>
                  <a:tcPr marL="63981" marR="63981" marT="0" marB="0" anchor="ctr" horzOverflow="overflow">
                    <a:lnL w="1905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  <a:cs typeface="Times New Roman" pitchFamily="18" charset="0"/>
                        </a:rPr>
                        <a:t>1.16</a:t>
                      </a:r>
                      <a:r>
                        <a:rPr kumimoji="0" lang="zh-CN" altLang="zh-CN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  <a:cs typeface="Times New Roman" pitchFamily="18" charset="0"/>
                        </a:rPr>
                        <a:t>‰</a:t>
                      </a:r>
                    </a:p>
                  </a:txBody>
                  <a:tcPr marL="63981" marR="63981" marT="0" marB="0" anchor="ctr" horzOverflow="overflow">
                    <a:lnL w="1905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  <a:cs typeface="Times New Roman" pitchFamily="18" charset="0"/>
                        </a:rPr>
                        <a:t>17277</a:t>
                      </a: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itchFamily="49" charset="-122"/>
                        <a:ea typeface="黑体" pitchFamily="49" charset="-122"/>
                        <a:cs typeface="Times New Roman" pitchFamily="18" charset="0"/>
                      </a:endParaRPr>
                    </a:p>
                  </a:txBody>
                  <a:tcPr marL="63981" marR="63981" marT="0" marB="0" anchor="ctr" horzOverflow="overflow">
                    <a:lnL w="1905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黑体" pitchFamily="49" charset="-122"/>
                          <a:ea typeface="黑体" pitchFamily="49" charset="-122"/>
                          <a:cs typeface="Times New Roman" pitchFamily="18" charset="0"/>
                        </a:rPr>
                        <a:t>122</a:t>
                      </a:r>
                      <a:endParaRPr kumimoji="0" lang="zh-CN" altLang="zh-CN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黑体" pitchFamily="49" charset="-122"/>
                        <a:ea typeface="黑体" pitchFamily="49" charset="-122"/>
                        <a:cs typeface="Times New Roman" pitchFamily="18" charset="0"/>
                      </a:endParaRPr>
                    </a:p>
                  </a:txBody>
                  <a:tcPr marL="63981" marR="63981" marT="0" marB="0" anchor="ctr" horzOverflow="overflow">
                    <a:lnL w="1905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itchFamily="49" charset="-122"/>
                        <a:ea typeface="黑体" pitchFamily="49" charset="-122"/>
                        <a:cs typeface="Times New Roman" pitchFamily="18" charset="0"/>
                      </a:endParaRPr>
                    </a:p>
                  </a:txBody>
                  <a:tcPr marL="63981" marR="63981" marT="0" marB="0" anchor="ctr" horzOverflow="overflow">
                    <a:lnL w="1905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2635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  <a:cs typeface="Times New Roman" pitchFamily="18" charset="0"/>
                        </a:rPr>
                        <a:t>2</a:t>
                      </a: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itchFamily="49" charset="-122"/>
                        <a:ea typeface="黑体" pitchFamily="49" charset="-122"/>
                        <a:cs typeface="Times New Roman" pitchFamily="18" charset="0"/>
                      </a:endParaRPr>
                    </a:p>
                  </a:txBody>
                  <a:tcPr marL="63981" marR="63981" marT="0" marB="0" anchor="ctr" horzOverflow="overflow">
                    <a:lnL w="1905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  <a:cs typeface="Arial" pitchFamily="34" charset="0"/>
                        </a:rPr>
                        <a:t>材料科学</a:t>
                      </a:r>
                    </a:p>
                  </a:txBody>
                  <a:tcPr marL="63981" marR="63981" marT="0" marB="0" anchor="ctr" horzOverflow="overflow">
                    <a:lnL w="1905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  <a:cs typeface="Times New Roman" pitchFamily="18" charset="0"/>
                        </a:rPr>
                        <a:t>160/ 738</a:t>
                      </a: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itchFamily="49" charset="-122"/>
                        <a:ea typeface="黑体" pitchFamily="49" charset="-122"/>
                        <a:cs typeface="Times New Roman" pitchFamily="18" charset="0"/>
                      </a:endParaRPr>
                    </a:p>
                  </a:txBody>
                  <a:tcPr marL="63981" marR="63981" marT="0" marB="0" anchor="ctr" horzOverflow="overflow">
                    <a:lnL w="1905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  <a:cs typeface="Times New Roman" pitchFamily="18" charset="0"/>
                        </a:rPr>
                        <a:t>2.17</a:t>
                      </a:r>
                      <a:r>
                        <a:rPr kumimoji="0" lang="zh-CN" altLang="zh-CN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  <a:cs typeface="Times New Roman" pitchFamily="18" charset="0"/>
                        </a:rPr>
                        <a:t>‰</a:t>
                      </a:r>
                    </a:p>
                  </a:txBody>
                  <a:tcPr marL="63981" marR="63981" marT="0" marB="0" anchor="ctr" horzOverflow="overflow">
                    <a:lnL w="1905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  <a:cs typeface="Times New Roman" pitchFamily="18" charset="0"/>
                        </a:rPr>
                        <a:t>18195</a:t>
                      </a: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itchFamily="49" charset="-122"/>
                        <a:ea typeface="黑体" pitchFamily="49" charset="-122"/>
                        <a:cs typeface="Times New Roman" pitchFamily="18" charset="0"/>
                      </a:endParaRPr>
                    </a:p>
                  </a:txBody>
                  <a:tcPr marL="63981" marR="63981" marT="0" marB="0" anchor="ctr" horzOverflow="overflow">
                    <a:lnL w="1905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黑体" pitchFamily="49" charset="-122"/>
                          <a:ea typeface="黑体" pitchFamily="49" charset="-122"/>
                          <a:cs typeface="Times New Roman" pitchFamily="18" charset="0"/>
                        </a:rPr>
                        <a:t>1627</a:t>
                      </a:r>
                      <a:endParaRPr kumimoji="0" lang="zh-CN" altLang="zh-CN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黑体" pitchFamily="49" charset="-122"/>
                        <a:ea typeface="黑体" pitchFamily="49" charset="-122"/>
                        <a:cs typeface="Times New Roman" pitchFamily="18" charset="0"/>
                      </a:endParaRPr>
                    </a:p>
                  </a:txBody>
                  <a:tcPr marL="63981" marR="63981" marT="0" marB="0" anchor="ctr" horzOverflow="overflow">
                    <a:lnL w="1905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itchFamily="49" charset="-122"/>
                        <a:ea typeface="黑体" pitchFamily="49" charset="-122"/>
                        <a:cs typeface="Times New Roman" pitchFamily="18" charset="0"/>
                      </a:endParaRPr>
                    </a:p>
                  </a:txBody>
                  <a:tcPr marL="63981" marR="63981" marT="0" marB="0" anchor="ctr" horzOverflow="overflow">
                    <a:lnL w="1905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</a:tr>
              <a:tr h="32635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  <a:cs typeface="Times New Roman" pitchFamily="18" charset="0"/>
                        </a:rPr>
                        <a:t>3</a:t>
                      </a: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itchFamily="49" charset="-122"/>
                        <a:ea typeface="黑体" pitchFamily="49" charset="-122"/>
                        <a:cs typeface="Times New Roman" pitchFamily="18" charset="0"/>
                      </a:endParaRPr>
                    </a:p>
                  </a:txBody>
                  <a:tcPr marL="63981" marR="63981" marT="0" marB="0" anchor="ctr" horzOverflow="overflow">
                    <a:lnL w="1905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  <a:cs typeface="Arial" pitchFamily="34" charset="0"/>
                        </a:rPr>
                        <a:t>物理学</a:t>
                      </a:r>
                    </a:p>
                  </a:txBody>
                  <a:tcPr marL="63981" marR="63981" marT="0" marB="0" anchor="ctr" horzOverflow="overflow">
                    <a:lnL w="1905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  <a:cs typeface="Times New Roman" pitchFamily="18" charset="0"/>
                        </a:rPr>
                        <a:t>505/ 704</a:t>
                      </a: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itchFamily="49" charset="-122"/>
                        <a:ea typeface="黑体" pitchFamily="49" charset="-122"/>
                        <a:cs typeface="Times New Roman" pitchFamily="18" charset="0"/>
                      </a:endParaRPr>
                    </a:p>
                  </a:txBody>
                  <a:tcPr marL="63981" marR="63981" marT="0" marB="0" anchor="ctr" horzOverflow="overflow">
                    <a:lnL w="1905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  <a:cs typeface="Times New Roman" pitchFamily="18" charset="0"/>
                        </a:rPr>
                        <a:t>7.17</a:t>
                      </a:r>
                      <a:r>
                        <a:rPr kumimoji="0" lang="zh-CN" altLang="zh-CN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  <a:cs typeface="Times New Roman" pitchFamily="18" charset="0"/>
                        </a:rPr>
                        <a:t>‰</a:t>
                      </a:r>
                    </a:p>
                  </a:txBody>
                  <a:tcPr marL="63981" marR="63981" marT="0" marB="0" anchor="ctr" horzOverflow="overflow">
                    <a:lnL w="1905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  <a:cs typeface="Times New Roman" pitchFamily="18" charset="0"/>
                        </a:rPr>
                        <a:t>21177</a:t>
                      </a: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itchFamily="49" charset="-122"/>
                        <a:ea typeface="黑体" pitchFamily="49" charset="-122"/>
                        <a:cs typeface="Times New Roman" pitchFamily="18" charset="0"/>
                      </a:endParaRPr>
                    </a:p>
                  </a:txBody>
                  <a:tcPr marL="63981" marR="63981" marT="0" marB="0" anchor="ctr" horzOverflow="overflow">
                    <a:lnL w="1905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黑体" pitchFamily="49" charset="-122"/>
                          <a:ea typeface="黑体" pitchFamily="49" charset="-122"/>
                          <a:cs typeface="Times New Roman" pitchFamily="18" charset="0"/>
                        </a:rPr>
                        <a:t>219</a:t>
                      </a:r>
                      <a:endParaRPr kumimoji="0" lang="zh-CN" altLang="zh-CN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黑体" pitchFamily="49" charset="-122"/>
                        <a:ea typeface="黑体" pitchFamily="49" charset="-122"/>
                        <a:cs typeface="Times New Roman" pitchFamily="18" charset="0"/>
                      </a:endParaRPr>
                    </a:p>
                  </a:txBody>
                  <a:tcPr marL="63981" marR="63981" marT="0" marB="0" anchor="ctr" horzOverflow="overflow">
                    <a:lnL w="1905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itchFamily="49" charset="-122"/>
                        <a:ea typeface="黑体" pitchFamily="49" charset="-122"/>
                        <a:cs typeface="Times New Roman" pitchFamily="18" charset="0"/>
                      </a:endParaRPr>
                    </a:p>
                  </a:txBody>
                  <a:tcPr marL="63981" marR="63981" marT="0" marB="0" anchor="ctr" horzOverflow="overflow">
                    <a:lnL w="1905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2635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  <a:cs typeface="Times New Roman" pitchFamily="18" charset="0"/>
                        </a:rPr>
                        <a:t>4</a:t>
                      </a: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itchFamily="49" charset="-122"/>
                        <a:ea typeface="黑体" pitchFamily="49" charset="-122"/>
                        <a:cs typeface="Times New Roman" pitchFamily="18" charset="0"/>
                      </a:endParaRPr>
                    </a:p>
                  </a:txBody>
                  <a:tcPr marL="63981" marR="63981" marT="0" marB="0" anchor="ctr" horzOverflow="overflow">
                    <a:lnL w="1905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  <a:cs typeface="Arial" pitchFamily="34" charset="0"/>
                        </a:rPr>
                        <a:t>化学</a:t>
                      </a:r>
                    </a:p>
                  </a:txBody>
                  <a:tcPr marL="63981" marR="63981" marT="0" marB="0" anchor="ctr" horzOverflow="overflow">
                    <a:lnL w="1905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  <a:cs typeface="Times New Roman" pitchFamily="18" charset="0"/>
                        </a:rPr>
                        <a:t>713/1103</a:t>
                      </a: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itchFamily="49" charset="-122"/>
                        <a:ea typeface="黑体" pitchFamily="49" charset="-122"/>
                        <a:cs typeface="Times New Roman" pitchFamily="18" charset="0"/>
                      </a:endParaRPr>
                    </a:p>
                  </a:txBody>
                  <a:tcPr marL="63981" marR="63981" marT="0" marB="0" anchor="ctr" horzOverflow="overflow">
                    <a:lnL w="1905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  <a:cs typeface="Times New Roman" pitchFamily="18" charset="0"/>
                        </a:rPr>
                        <a:t>6.46</a:t>
                      </a:r>
                      <a:r>
                        <a:rPr kumimoji="0" lang="zh-CN" altLang="zh-CN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  <a:cs typeface="Times New Roman" pitchFamily="18" charset="0"/>
                        </a:rPr>
                        <a:t>‰</a:t>
                      </a:r>
                    </a:p>
                  </a:txBody>
                  <a:tcPr marL="63981" marR="63981" marT="0" marB="0" anchor="ctr" horzOverflow="overflow">
                    <a:lnL w="1905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  <a:cs typeface="Times New Roman" pitchFamily="18" charset="0"/>
                        </a:rPr>
                        <a:t>11275</a:t>
                      </a: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itchFamily="49" charset="-122"/>
                        <a:ea typeface="黑体" pitchFamily="49" charset="-122"/>
                        <a:cs typeface="Times New Roman" pitchFamily="18" charset="0"/>
                      </a:endParaRPr>
                    </a:p>
                  </a:txBody>
                  <a:tcPr marL="63981" marR="63981" marT="0" marB="0" anchor="ctr" horzOverflow="overflow">
                    <a:lnL w="1905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黑体" pitchFamily="49" charset="-122"/>
                          <a:ea typeface="黑体" pitchFamily="49" charset="-122"/>
                          <a:cs typeface="Times New Roman" pitchFamily="18" charset="0"/>
                        </a:rPr>
                        <a:t>2952</a:t>
                      </a:r>
                      <a:endParaRPr kumimoji="0" lang="zh-CN" altLang="zh-CN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黑体" pitchFamily="49" charset="-122"/>
                        <a:ea typeface="黑体" pitchFamily="49" charset="-122"/>
                        <a:cs typeface="Times New Roman" pitchFamily="18" charset="0"/>
                      </a:endParaRPr>
                    </a:p>
                  </a:txBody>
                  <a:tcPr marL="63981" marR="63981" marT="0" marB="0" anchor="ctr" horzOverflow="overflow">
                    <a:lnL w="1905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itchFamily="49" charset="-122"/>
                        <a:ea typeface="黑体" pitchFamily="49" charset="-122"/>
                        <a:cs typeface="Times New Roman" pitchFamily="18" charset="0"/>
                      </a:endParaRPr>
                    </a:p>
                  </a:txBody>
                  <a:tcPr marL="63981" marR="63981" marT="0" marB="0" anchor="ctr" horzOverflow="overflow">
                    <a:lnL w="1905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</a:tr>
              <a:tr h="32635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  <a:cs typeface="Times New Roman" pitchFamily="18" charset="0"/>
                        </a:rPr>
                        <a:t>5</a:t>
                      </a: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itchFamily="49" charset="-122"/>
                        <a:ea typeface="黑体" pitchFamily="49" charset="-122"/>
                        <a:cs typeface="Times New Roman" pitchFamily="18" charset="0"/>
                      </a:endParaRPr>
                    </a:p>
                  </a:txBody>
                  <a:tcPr marL="63981" marR="63981" marT="0" marB="0" anchor="ctr" horzOverflow="overflow">
                    <a:lnL w="1905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  <a:cs typeface="Arial" pitchFamily="34" charset="0"/>
                        </a:rPr>
                        <a:t>计算机科学</a:t>
                      </a:r>
                    </a:p>
                  </a:txBody>
                  <a:tcPr marL="63981" marR="63981" marT="0" marB="0" anchor="ctr" horzOverflow="overflow">
                    <a:lnL w="1905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  <a:cs typeface="Times New Roman" pitchFamily="18" charset="0"/>
                        </a:rPr>
                        <a:t>242/ 376</a:t>
                      </a: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itchFamily="49" charset="-122"/>
                        <a:ea typeface="黑体" pitchFamily="49" charset="-122"/>
                        <a:cs typeface="Times New Roman" pitchFamily="18" charset="0"/>
                      </a:endParaRPr>
                    </a:p>
                  </a:txBody>
                  <a:tcPr marL="63981" marR="63981" marT="0" marB="0" anchor="ctr" horzOverflow="overflow">
                    <a:lnL w="1905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  <a:cs typeface="Times New Roman" pitchFamily="18" charset="0"/>
                        </a:rPr>
                        <a:t>6.42</a:t>
                      </a:r>
                      <a:r>
                        <a:rPr kumimoji="0" lang="zh-CN" altLang="zh-CN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  <a:cs typeface="Times New Roman" pitchFamily="18" charset="0"/>
                        </a:rPr>
                        <a:t>‰</a:t>
                      </a:r>
                    </a:p>
                  </a:txBody>
                  <a:tcPr marL="63981" marR="63981" marT="0" marB="0" anchor="ctr" horzOverflow="overflow">
                    <a:lnL w="1905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  <a:cs typeface="Times New Roman" pitchFamily="18" charset="0"/>
                        </a:rPr>
                        <a:t>3609</a:t>
                      </a: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itchFamily="49" charset="-122"/>
                        <a:ea typeface="黑体" pitchFamily="49" charset="-122"/>
                        <a:cs typeface="Times New Roman" pitchFamily="18" charset="0"/>
                      </a:endParaRPr>
                    </a:p>
                  </a:txBody>
                  <a:tcPr marL="63981" marR="63981" marT="0" marB="0" anchor="ctr" horzOverflow="overflow">
                    <a:lnL w="1905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黑体" pitchFamily="49" charset="-122"/>
                          <a:ea typeface="黑体" pitchFamily="49" charset="-122"/>
                          <a:cs typeface="Times New Roman" pitchFamily="18" charset="0"/>
                        </a:rPr>
                        <a:t>161</a:t>
                      </a:r>
                      <a:endParaRPr kumimoji="0" lang="zh-CN" altLang="zh-CN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黑体" pitchFamily="49" charset="-122"/>
                        <a:ea typeface="黑体" pitchFamily="49" charset="-122"/>
                        <a:cs typeface="Times New Roman" pitchFamily="18" charset="0"/>
                      </a:endParaRPr>
                    </a:p>
                  </a:txBody>
                  <a:tcPr marL="63981" marR="63981" marT="0" marB="0" anchor="ctr" horzOverflow="overflow">
                    <a:lnL w="1905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itchFamily="49" charset="-122"/>
                        <a:ea typeface="黑体" pitchFamily="49" charset="-122"/>
                        <a:cs typeface="Times New Roman" pitchFamily="18" charset="0"/>
                      </a:endParaRPr>
                    </a:p>
                  </a:txBody>
                  <a:tcPr marL="63981" marR="63981" marT="0" marB="0" anchor="ctr" horzOverflow="overflow">
                    <a:lnL w="1905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2635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  <a:cs typeface="Times New Roman" pitchFamily="18" charset="0"/>
                        </a:rPr>
                        <a:t>6</a:t>
                      </a: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itchFamily="49" charset="-122"/>
                        <a:ea typeface="黑体" pitchFamily="49" charset="-122"/>
                        <a:cs typeface="Times New Roman" pitchFamily="18" charset="0"/>
                      </a:endParaRPr>
                    </a:p>
                  </a:txBody>
                  <a:tcPr marL="63981" marR="63981" marT="0" marB="0" anchor="ctr" horzOverflow="overflow">
                    <a:lnL w="1905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  <a:cs typeface="Arial" pitchFamily="34" charset="0"/>
                        </a:rPr>
                        <a:t>临床医学</a:t>
                      </a:r>
                    </a:p>
                  </a:txBody>
                  <a:tcPr marL="63981" marR="63981" marT="0" marB="0" anchor="ctr" horzOverflow="overflow">
                    <a:lnL w="1905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  <a:cs typeface="Times New Roman" pitchFamily="18" charset="0"/>
                        </a:rPr>
                        <a:t>442/3678</a:t>
                      </a: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itchFamily="49" charset="-122"/>
                        <a:ea typeface="黑体" pitchFamily="49" charset="-122"/>
                        <a:cs typeface="Times New Roman" pitchFamily="18" charset="0"/>
                      </a:endParaRPr>
                    </a:p>
                  </a:txBody>
                  <a:tcPr marL="63981" marR="63981" marT="0" marB="0" anchor="ctr" horzOverflow="overflow">
                    <a:lnL w="1905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  <a:cs typeface="Times New Roman" pitchFamily="18" charset="0"/>
                        </a:rPr>
                        <a:t>1.2</a:t>
                      </a:r>
                      <a:r>
                        <a:rPr kumimoji="0" lang="zh-CN" altLang="zh-CN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  <a:cs typeface="Times New Roman" pitchFamily="18" charset="0"/>
                        </a:rPr>
                        <a:t>‰</a:t>
                      </a:r>
                    </a:p>
                  </a:txBody>
                  <a:tcPr marL="63981" marR="63981" marT="0" marB="0" anchor="ctr" horzOverflow="overflow">
                    <a:lnL w="1905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黑体" pitchFamily="49" charset="-122"/>
                          <a:ea typeface="黑体" pitchFamily="49" charset="-122"/>
                          <a:cs typeface="Times New Roman" pitchFamily="18" charset="0"/>
                        </a:rPr>
                        <a:t>978</a:t>
                      </a:r>
                      <a:endParaRPr kumimoji="0" lang="zh-CN" alt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黑体" pitchFamily="49" charset="-122"/>
                        <a:ea typeface="黑体" pitchFamily="49" charset="-122"/>
                        <a:cs typeface="Times New Roman" pitchFamily="18" charset="0"/>
                      </a:endParaRPr>
                    </a:p>
                  </a:txBody>
                  <a:tcPr marL="63981" marR="63981" marT="0" marB="0" anchor="ctr" horzOverflow="overflow">
                    <a:lnL w="1905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  <a:cs typeface="Times New Roman" pitchFamily="18" charset="0"/>
                        </a:rPr>
                        <a:t>44422</a:t>
                      </a: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itchFamily="49" charset="-122"/>
                        <a:ea typeface="黑体" pitchFamily="49" charset="-122"/>
                        <a:cs typeface="Times New Roman" pitchFamily="18" charset="0"/>
                      </a:endParaRPr>
                    </a:p>
                  </a:txBody>
                  <a:tcPr marL="63981" marR="63981" marT="0" marB="0" anchor="ctr" horzOverflow="overflow">
                    <a:lnL w="1905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itchFamily="49" charset="-122"/>
                        <a:ea typeface="黑体" pitchFamily="49" charset="-122"/>
                        <a:cs typeface="Times New Roman" pitchFamily="18" charset="0"/>
                      </a:endParaRPr>
                    </a:p>
                  </a:txBody>
                  <a:tcPr marL="63981" marR="63981" marT="0" marB="0" anchor="ctr" horzOverflow="overflow">
                    <a:lnL w="1905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</a:tr>
              <a:tr h="32635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  <a:cs typeface="Times New Roman" pitchFamily="18" charset="0"/>
                        </a:rPr>
                        <a:t>7</a:t>
                      </a: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itchFamily="49" charset="-122"/>
                        <a:ea typeface="黑体" pitchFamily="49" charset="-122"/>
                        <a:cs typeface="Times New Roman" pitchFamily="18" charset="0"/>
                      </a:endParaRPr>
                    </a:p>
                  </a:txBody>
                  <a:tcPr marL="63981" marR="63981" marT="0" marB="0" anchor="ctr" horzOverflow="overflow">
                    <a:lnL w="1905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  <a:cs typeface="Arial" pitchFamily="34" charset="0"/>
                        </a:rPr>
                        <a:t>免疫学</a:t>
                      </a:r>
                    </a:p>
                  </a:txBody>
                  <a:tcPr marL="63981" marR="63981" marT="0" marB="0" anchor="ctr" horzOverflow="overflow">
                    <a:lnL w="1905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  <a:cs typeface="Times New Roman" pitchFamily="18" charset="0"/>
                        </a:rPr>
                        <a:t>585/ 626</a:t>
                      </a: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itchFamily="49" charset="-122"/>
                        <a:ea typeface="黑体" pitchFamily="49" charset="-122"/>
                        <a:cs typeface="Times New Roman" pitchFamily="18" charset="0"/>
                      </a:endParaRPr>
                    </a:p>
                  </a:txBody>
                  <a:tcPr marL="63981" marR="63981" marT="0" marB="0" anchor="ctr" horzOverflow="overflow">
                    <a:lnL w="1905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  <a:cs typeface="Times New Roman" pitchFamily="18" charset="0"/>
                        </a:rPr>
                        <a:t>9.35</a:t>
                      </a:r>
                      <a:r>
                        <a:rPr kumimoji="0" lang="zh-CN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  <a:cs typeface="Times New Roman" pitchFamily="18" charset="0"/>
                        </a:rPr>
                        <a:t>‰</a:t>
                      </a:r>
                    </a:p>
                  </a:txBody>
                  <a:tcPr marL="63981" marR="63981" marT="0" marB="0" anchor="ctr" horzOverflow="overflow">
                    <a:lnL w="1905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黑体" pitchFamily="49" charset="-122"/>
                          <a:ea typeface="黑体" pitchFamily="49" charset="-122"/>
                          <a:cs typeface="Times New Roman" pitchFamily="18" charset="0"/>
                        </a:rPr>
                        <a:t>5</a:t>
                      </a:r>
                      <a:endParaRPr kumimoji="0" lang="zh-CN" alt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黑体" pitchFamily="49" charset="-122"/>
                        <a:ea typeface="黑体" pitchFamily="49" charset="-122"/>
                        <a:cs typeface="Times New Roman" pitchFamily="18" charset="0"/>
                      </a:endParaRPr>
                    </a:p>
                  </a:txBody>
                  <a:tcPr marL="63981" marR="63981" marT="0" marB="0" anchor="ctr" horzOverflow="overflow">
                    <a:lnL w="1905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  <a:cs typeface="Times New Roman" pitchFamily="18" charset="0"/>
                        </a:rPr>
                        <a:t>4108</a:t>
                      </a: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itchFamily="49" charset="-122"/>
                        <a:ea typeface="黑体" pitchFamily="49" charset="-122"/>
                        <a:cs typeface="Times New Roman" pitchFamily="18" charset="0"/>
                      </a:endParaRPr>
                    </a:p>
                  </a:txBody>
                  <a:tcPr marL="63981" marR="63981" marT="0" marB="0" anchor="ctr" horzOverflow="overflow">
                    <a:lnL w="1905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itchFamily="49" charset="-122"/>
                        <a:ea typeface="黑体" pitchFamily="49" charset="-122"/>
                        <a:cs typeface="Times New Roman" pitchFamily="18" charset="0"/>
                      </a:endParaRPr>
                    </a:p>
                  </a:txBody>
                  <a:tcPr marL="63981" marR="63981" marT="0" marB="0" anchor="ctr" horzOverflow="overflow">
                    <a:lnL w="1905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2635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  <a:cs typeface="Times New Roman" pitchFamily="18" charset="0"/>
                        </a:rPr>
                        <a:t>8</a:t>
                      </a: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itchFamily="49" charset="-122"/>
                        <a:ea typeface="黑体" pitchFamily="49" charset="-122"/>
                        <a:cs typeface="Times New Roman" pitchFamily="18" charset="0"/>
                      </a:endParaRPr>
                    </a:p>
                  </a:txBody>
                  <a:tcPr marL="63981" marR="63981" marT="0" marB="0" anchor="ctr" horzOverflow="overflow">
                    <a:lnL w="1905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  <a:cs typeface="Arial" pitchFamily="34" charset="0"/>
                        </a:rPr>
                        <a:t>神经与行为科学</a:t>
                      </a:r>
                    </a:p>
                  </a:txBody>
                  <a:tcPr marL="63981" marR="63981" marT="0" marB="0" anchor="ctr" horzOverflow="overflow">
                    <a:lnL w="1905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  <a:cs typeface="Times New Roman" pitchFamily="18" charset="0"/>
                        </a:rPr>
                        <a:t>329/ 748</a:t>
                      </a: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itchFamily="49" charset="-122"/>
                        <a:ea typeface="黑体" pitchFamily="49" charset="-122"/>
                        <a:cs typeface="Times New Roman" pitchFamily="18" charset="0"/>
                      </a:endParaRPr>
                    </a:p>
                  </a:txBody>
                  <a:tcPr marL="63981" marR="63981" marT="0" marB="0" anchor="ctr" horzOverflow="overflow">
                    <a:lnL w="1905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  <a:cs typeface="Times New Roman" pitchFamily="18" charset="0"/>
                        </a:rPr>
                        <a:t>4.4</a:t>
                      </a:r>
                      <a:r>
                        <a:rPr kumimoji="0" lang="zh-CN" altLang="zh-CN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  <a:cs typeface="Times New Roman" pitchFamily="18" charset="0"/>
                        </a:rPr>
                        <a:t>‰</a:t>
                      </a:r>
                    </a:p>
                  </a:txBody>
                  <a:tcPr marL="63981" marR="63981" marT="0" marB="0" anchor="ctr" horzOverflow="overflow">
                    <a:lnL w="1905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黑体" pitchFamily="49" charset="-122"/>
                          <a:ea typeface="黑体" pitchFamily="49" charset="-122"/>
                          <a:cs typeface="Times New Roman" pitchFamily="18" charset="0"/>
                        </a:rPr>
                        <a:t>257</a:t>
                      </a:r>
                      <a:endParaRPr kumimoji="0" lang="zh-CN" alt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黑体" pitchFamily="49" charset="-122"/>
                        <a:ea typeface="黑体" pitchFamily="49" charset="-122"/>
                        <a:cs typeface="Times New Roman" pitchFamily="18" charset="0"/>
                      </a:endParaRPr>
                    </a:p>
                  </a:txBody>
                  <a:tcPr marL="63981" marR="63981" marT="0" marB="0" anchor="ctr" horzOverflow="overflow">
                    <a:lnL w="1905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  <a:cs typeface="Times New Roman" pitchFamily="18" charset="0"/>
                        </a:rPr>
                        <a:t>16041</a:t>
                      </a: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itchFamily="49" charset="-122"/>
                        <a:ea typeface="黑体" pitchFamily="49" charset="-122"/>
                        <a:cs typeface="Times New Roman" pitchFamily="18" charset="0"/>
                      </a:endParaRPr>
                    </a:p>
                  </a:txBody>
                  <a:tcPr marL="63981" marR="63981" marT="0" marB="0" anchor="ctr" horzOverflow="overflow">
                    <a:lnL w="1905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itchFamily="49" charset="-122"/>
                        <a:ea typeface="黑体" pitchFamily="49" charset="-122"/>
                        <a:cs typeface="Times New Roman" pitchFamily="18" charset="0"/>
                      </a:endParaRPr>
                    </a:p>
                  </a:txBody>
                  <a:tcPr marL="63981" marR="63981" marT="0" marB="0" anchor="ctr" horzOverflow="overflow">
                    <a:lnL w="1905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</a:tr>
              <a:tr h="32635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  <a:cs typeface="Times New Roman" pitchFamily="18" charset="0"/>
                        </a:rPr>
                        <a:t>9</a:t>
                      </a: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itchFamily="49" charset="-122"/>
                        <a:ea typeface="黑体" pitchFamily="49" charset="-122"/>
                        <a:cs typeface="Times New Roman" pitchFamily="18" charset="0"/>
                      </a:endParaRPr>
                    </a:p>
                  </a:txBody>
                  <a:tcPr marL="63981" marR="63981" marT="0" marB="0" anchor="ctr" horzOverflow="overflow">
                    <a:lnL w="1905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8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  <a:cs typeface="Arial" pitchFamily="34" charset="0"/>
                        </a:rPr>
                        <a:t>药理学与毒理学</a:t>
                      </a:r>
                    </a:p>
                  </a:txBody>
                  <a:tcPr marL="63981" marR="63981" marT="0" marB="0" anchor="ctr" horzOverflow="overflow">
                    <a:lnL w="1905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  <a:cs typeface="Times New Roman" pitchFamily="18" charset="0"/>
                        </a:rPr>
                        <a:t>564/ 740</a:t>
                      </a: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itchFamily="49" charset="-122"/>
                        <a:ea typeface="黑体" pitchFamily="49" charset="-122"/>
                        <a:cs typeface="Times New Roman" pitchFamily="18" charset="0"/>
                      </a:endParaRPr>
                    </a:p>
                  </a:txBody>
                  <a:tcPr marL="63981" marR="63981" marT="0" marB="0" anchor="ctr" horzOverflow="overflow">
                    <a:lnL w="1905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  <a:cs typeface="Times New Roman" pitchFamily="18" charset="0"/>
                        </a:rPr>
                        <a:t>7.62</a:t>
                      </a:r>
                      <a:r>
                        <a:rPr kumimoji="0" lang="zh-CN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  <a:cs typeface="Times New Roman" pitchFamily="18" charset="0"/>
                        </a:rPr>
                        <a:t>‰</a:t>
                      </a:r>
                    </a:p>
                  </a:txBody>
                  <a:tcPr marL="63981" marR="63981" marT="0" marB="0" anchor="ctr" horzOverflow="overflow">
                    <a:lnL w="1905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黑体" pitchFamily="49" charset="-122"/>
                          <a:ea typeface="黑体" pitchFamily="49" charset="-122"/>
                          <a:cs typeface="Times New Roman" pitchFamily="18" charset="0"/>
                        </a:rPr>
                        <a:t>66</a:t>
                      </a:r>
                      <a:endParaRPr kumimoji="0" lang="zh-CN" alt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黑体" pitchFamily="49" charset="-122"/>
                        <a:ea typeface="黑体" pitchFamily="49" charset="-122"/>
                        <a:cs typeface="Times New Roman" pitchFamily="18" charset="0"/>
                      </a:endParaRPr>
                    </a:p>
                  </a:txBody>
                  <a:tcPr marL="63981" marR="63981" marT="0" marB="0" anchor="ctr" horzOverflow="overflow">
                    <a:lnL w="1905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  <a:cs typeface="Times New Roman" pitchFamily="18" charset="0"/>
                        </a:rPr>
                        <a:t>4041</a:t>
                      </a: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itchFamily="49" charset="-122"/>
                        <a:ea typeface="黑体" pitchFamily="49" charset="-122"/>
                        <a:cs typeface="Times New Roman" pitchFamily="18" charset="0"/>
                      </a:endParaRPr>
                    </a:p>
                  </a:txBody>
                  <a:tcPr marL="63981" marR="63981" marT="0" marB="0" anchor="ctr" horzOverflow="overflow">
                    <a:lnL w="1905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itchFamily="49" charset="-122"/>
                        <a:ea typeface="黑体" pitchFamily="49" charset="-122"/>
                        <a:cs typeface="Times New Roman" pitchFamily="18" charset="0"/>
                      </a:endParaRPr>
                    </a:p>
                  </a:txBody>
                  <a:tcPr marL="63981" marR="63981" marT="0" marB="0" anchor="ctr" horzOverflow="overflow">
                    <a:lnL w="1905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2635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  <a:cs typeface="Times New Roman" pitchFamily="18" charset="0"/>
                        </a:rPr>
                        <a:t>10</a:t>
                      </a: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itchFamily="49" charset="-122"/>
                        <a:ea typeface="黑体" pitchFamily="49" charset="-122"/>
                        <a:cs typeface="Times New Roman" pitchFamily="18" charset="0"/>
                      </a:endParaRPr>
                    </a:p>
                  </a:txBody>
                  <a:tcPr marL="63981" marR="63981" marT="0" marB="0" anchor="ctr" horzOverflow="overflow">
                    <a:lnL w="1905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  <a:cs typeface="Arial" pitchFamily="34" charset="0"/>
                        </a:rPr>
                        <a:t>生物与生物化学</a:t>
                      </a:r>
                    </a:p>
                  </a:txBody>
                  <a:tcPr marL="63981" marR="63981" marT="0" marB="0" anchor="ctr" horzOverflow="overflow">
                    <a:lnL w="1905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  <a:cs typeface="Times New Roman" pitchFamily="18" charset="0"/>
                        </a:rPr>
                        <a:t>791/ 871</a:t>
                      </a:r>
                    </a:p>
                  </a:txBody>
                  <a:tcPr marL="63981" marR="63981" marT="0" marB="0" anchor="ctr" horzOverflow="overflow">
                    <a:lnL w="1905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  <a:cs typeface="Times New Roman" pitchFamily="18" charset="0"/>
                        </a:rPr>
                        <a:t>9.08</a:t>
                      </a:r>
                      <a:r>
                        <a:rPr kumimoji="0" lang="zh-CN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  <a:cs typeface="Times New Roman" pitchFamily="18" charset="0"/>
                        </a:rPr>
                        <a:t>‰</a:t>
                      </a:r>
                    </a:p>
                  </a:txBody>
                  <a:tcPr marL="63981" marR="63981" marT="0" marB="0" anchor="ctr" horzOverflow="overflow">
                    <a:lnL w="1905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黑体" pitchFamily="49" charset="-122"/>
                          <a:ea typeface="黑体" pitchFamily="49" charset="-122"/>
                          <a:cs typeface="Times New Roman" pitchFamily="18" charset="0"/>
                        </a:rPr>
                        <a:t>1126</a:t>
                      </a:r>
                      <a:endParaRPr kumimoji="0" lang="zh-CN" altLang="zh-CN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黑体" pitchFamily="49" charset="-122"/>
                        <a:ea typeface="黑体" pitchFamily="49" charset="-122"/>
                        <a:cs typeface="Times New Roman" pitchFamily="18" charset="0"/>
                      </a:endParaRPr>
                    </a:p>
                  </a:txBody>
                  <a:tcPr marL="63981" marR="63981" marT="0" marB="0" anchor="ctr" horzOverflow="overflow">
                    <a:lnL w="1905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黑体" pitchFamily="49" charset="-122"/>
                          <a:ea typeface="黑体" pitchFamily="49" charset="-122"/>
                          <a:cs typeface="Times New Roman" pitchFamily="18" charset="0"/>
                        </a:rPr>
                        <a:t>5097</a:t>
                      </a:r>
                    </a:p>
                  </a:txBody>
                  <a:tcPr marL="63981" marR="63981" marT="0" marB="0" anchor="ctr" horzOverflow="overflow">
                    <a:lnL w="1905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  <a:cs typeface="Times New Roman" pitchFamily="18" charset="0"/>
                        </a:rPr>
                        <a:t>6223</a:t>
                      </a:r>
                    </a:p>
                  </a:txBody>
                  <a:tcPr marL="63981" marR="63981" marT="0" marB="0" anchor="ctr" horzOverflow="overflow">
                    <a:lnL w="1905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</a:tr>
              <a:tr h="32635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  <a:cs typeface="Times New Roman" pitchFamily="18" charset="0"/>
                        </a:rPr>
                        <a:t>11</a:t>
                      </a: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itchFamily="49" charset="-122"/>
                        <a:ea typeface="黑体" pitchFamily="49" charset="-122"/>
                        <a:cs typeface="Times New Roman" pitchFamily="18" charset="0"/>
                      </a:endParaRPr>
                    </a:p>
                  </a:txBody>
                  <a:tcPr marL="63981" marR="63981" marT="0" marB="0" anchor="ctr" horzOverflow="overflow">
                    <a:lnL w="1905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  <a:cs typeface="Arial" pitchFamily="34" charset="0"/>
                        </a:rPr>
                        <a:t>社会科学总论</a:t>
                      </a:r>
                    </a:p>
                  </a:txBody>
                  <a:tcPr marL="63981" marR="63981" marT="0" marB="0" anchor="ctr" horzOverflow="overflow">
                    <a:lnL w="1905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  <a:cs typeface="Times New Roman" pitchFamily="18" charset="0"/>
                        </a:rPr>
                        <a:t>1065/1203</a:t>
                      </a:r>
                    </a:p>
                  </a:txBody>
                  <a:tcPr marL="63981" marR="63981" marT="0" marB="0" anchor="ctr" horzOverflow="overflow">
                    <a:lnL w="1905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  <a:cs typeface="Times New Roman" pitchFamily="18" charset="0"/>
                        </a:rPr>
                        <a:t>8.85</a:t>
                      </a:r>
                      <a:r>
                        <a:rPr kumimoji="0" lang="zh-CN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  <a:cs typeface="Times New Roman" pitchFamily="18" charset="0"/>
                        </a:rPr>
                        <a:t>‰</a:t>
                      </a:r>
                    </a:p>
                  </a:txBody>
                  <a:tcPr marL="63981" marR="63981" marT="0" marB="0" anchor="ctr" horzOverflow="overflow">
                    <a:lnL w="1905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黑体" pitchFamily="49" charset="-122"/>
                          <a:ea typeface="黑体" pitchFamily="49" charset="-122"/>
                          <a:cs typeface="Times New Roman" pitchFamily="18" charset="0"/>
                        </a:rPr>
                        <a:t>602</a:t>
                      </a:r>
                      <a:endParaRPr kumimoji="0" lang="zh-CN" altLang="zh-CN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黑体" pitchFamily="49" charset="-122"/>
                        <a:ea typeface="黑体" pitchFamily="49" charset="-122"/>
                        <a:cs typeface="Times New Roman" pitchFamily="18" charset="0"/>
                      </a:endParaRPr>
                    </a:p>
                  </a:txBody>
                  <a:tcPr marL="63981" marR="63981" marT="0" marB="0" anchor="ctr" horzOverflow="overflow">
                    <a:lnL w="1905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黑体" pitchFamily="49" charset="-122"/>
                          <a:ea typeface="黑体" pitchFamily="49" charset="-122"/>
                          <a:cs typeface="Times New Roman" pitchFamily="18" charset="0"/>
                        </a:rPr>
                        <a:t>747</a:t>
                      </a:r>
                    </a:p>
                  </a:txBody>
                  <a:tcPr marL="63981" marR="63981" marT="0" marB="0" anchor="ctr" horzOverflow="overflow">
                    <a:lnL w="1905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  <a:cs typeface="Times New Roman" pitchFamily="18" charset="0"/>
                        </a:rPr>
                        <a:t>1349</a:t>
                      </a:r>
                    </a:p>
                  </a:txBody>
                  <a:tcPr marL="63981" marR="63981" marT="0" marB="0" anchor="ctr" horzOverflow="overflow">
                    <a:lnL w="1905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9" name="Rectangle 10" descr="未标题-3"/>
          <p:cNvSpPr>
            <a:spLocks noChangeArrowheads="1"/>
          </p:cNvSpPr>
          <p:nvPr/>
        </p:nvSpPr>
        <p:spPr bwMode="auto">
          <a:xfrm>
            <a:off x="755650" y="5805263"/>
            <a:ext cx="7631113" cy="865411"/>
          </a:xfrm>
          <a:prstGeom prst="rect">
            <a:avLst/>
          </a:prstGeom>
          <a:blipFill dpi="0" rotWithShape="1">
            <a:blip r:embed="rId3" cstate="print"/>
            <a:srcRect/>
            <a:stretch>
              <a:fillRect/>
            </a:stretch>
          </a:blip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125400" prstMaterial="legacyMatte">
            <a:bevelT w="13500" h="13500" prst="angle"/>
            <a:bevelB w="13500" h="13500" prst="angle"/>
            <a:extrusionClr>
              <a:srgbClr val="800000"/>
            </a:extrusionClr>
          </a:sp3d>
        </p:spPr>
        <p:txBody>
          <a:bodyPr anchor="ctr">
            <a:flatTx/>
          </a:bodyPr>
          <a:lstStyle/>
          <a:p>
            <a:pPr algn="ctr">
              <a:lnSpc>
                <a:spcPct val="110000"/>
              </a:lnSpc>
              <a:spcBef>
                <a:spcPct val="10000"/>
              </a:spcBef>
              <a:spcAft>
                <a:spcPct val="10000"/>
              </a:spcAft>
            </a:pPr>
            <a:r>
              <a:rPr lang="zh-CN" altLang="en-US" sz="2600" dirty="0" smtClean="0">
                <a:solidFill>
                  <a:srgbClr val="FF0000"/>
                </a:solidFill>
              </a:rPr>
              <a:t>力争“十三五”末：千分之一学科数达到</a:t>
            </a:r>
            <a:r>
              <a:rPr lang="en-US" altLang="zh-CN" sz="2600" dirty="0" smtClean="0">
                <a:solidFill>
                  <a:srgbClr val="FF0000"/>
                </a:solidFill>
              </a:rPr>
              <a:t>5-6</a:t>
            </a:r>
            <a:r>
              <a:rPr lang="zh-CN" altLang="en-US" sz="2600" dirty="0" smtClean="0">
                <a:solidFill>
                  <a:srgbClr val="FF0000"/>
                </a:solidFill>
              </a:rPr>
              <a:t>个</a:t>
            </a:r>
          </a:p>
        </p:txBody>
      </p:sp>
    </p:spTree>
    <p:extLst>
      <p:ext uri="{BB962C8B-B14F-4D97-AF65-F5344CB8AC3E}">
        <p14:creationId xmlns="" xmlns:p14="http://schemas.microsoft.com/office/powerpoint/2010/main" val="1511997953"/>
      </p:ext>
    </p:extLst>
  </p:cSld>
  <p:clrMapOvr>
    <a:masterClrMapping/>
  </p:clrMapOvr>
  <p:transition advTm="46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549" name="Group 141"/>
          <p:cNvGraphicFramePr>
            <a:graphicFrameLocks noGrp="1"/>
          </p:cNvGraphicFramePr>
          <p:nvPr>
            <p:extLst/>
          </p:nvPr>
        </p:nvGraphicFramePr>
        <p:xfrm>
          <a:off x="456271" y="1268758"/>
          <a:ext cx="8409974" cy="5494752"/>
        </p:xfrm>
        <a:graphic>
          <a:graphicData uri="http://schemas.openxmlformats.org/drawingml/2006/table">
            <a:tbl>
              <a:tblPr firstRow="1">
                <a:tableStyleId>{0660B408-B3CF-4A94-85FC-2B1E0A45F4A2}</a:tableStyleId>
              </a:tblPr>
              <a:tblGrid>
                <a:gridCol w="2672473"/>
                <a:gridCol w="1068372"/>
                <a:gridCol w="1002177"/>
                <a:gridCol w="1336236"/>
                <a:gridCol w="1134569"/>
                <a:gridCol w="1196147"/>
              </a:tblGrid>
              <a:tr h="29603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5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学科领域</a:t>
                      </a:r>
                      <a:endParaRPr kumimoji="0" lang="zh-CN" altLang="en-US" sz="15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Times New Roman" pitchFamily="18" charset="0"/>
                        <a:ea typeface="微软雅黑" pitchFamily="34" charset="-122"/>
                        <a:cs typeface="Arial" charset="0"/>
                      </a:endParaRPr>
                    </a:p>
                  </a:txBody>
                  <a:tcPr marL="76657" marR="76657" marT="38332" marB="3833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5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引用数</a:t>
                      </a:r>
                      <a:endParaRPr kumimoji="0" lang="zh-CN" altLang="en-US" sz="15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itchFamily="2" charset="-122"/>
                        <a:ea typeface="黑体" pitchFamily="2" charset="-122"/>
                      </a:endParaRPr>
                    </a:p>
                  </a:txBody>
                  <a:tcPr marL="76657" marR="76657" marT="38332" marB="3833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5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门槛值</a:t>
                      </a:r>
                      <a:endParaRPr kumimoji="0" lang="zh-CN" altLang="en-US" sz="15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itchFamily="2" charset="-122"/>
                        <a:ea typeface="黑体" pitchFamily="2" charset="-122"/>
                      </a:endParaRPr>
                    </a:p>
                  </a:txBody>
                  <a:tcPr marL="76657" marR="76657" marT="38332" marB="3833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5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进入比例</a:t>
                      </a:r>
                      <a:endParaRPr kumimoji="0" lang="zh-CN" altLang="en-US" sz="15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itchFamily="2" charset="-122"/>
                        <a:ea typeface="黑体" pitchFamily="2" charset="-122"/>
                      </a:endParaRPr>
                    </a:p>
                  </a:txBody>
                  <a:tcPr marL="76657" marR="76657" marT="38332" marB="3833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5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差距</a:t>
                      </a:r>
                      <a:endParaRPr kumimoji="0" lang="zh-CN" altLang="en-US" sz="1500" b="1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黑体" pitchFamily="2" charset="-122"/>
                        <a:ea typeface="黑体" pitchFamily="2" charset="-122"/>
                      </a:endParaRPr>
                    </a:p>
                  </a:txBody>
                  <a:tcPr marL="76657" marR="76657" marT="38332" marB="3833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5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已有机构</a:t>
                      </a:r>
                      <a:endParaRPr kumimoji="0" lang="zh-CN" altLang="en-US" sz="15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黑体" pitchFamily="2" charset="-122"/>
                        <a:ea typeface="黑体" pitchFamily="2" charset="-122"/>
                      </a:endParaRPr>
                    </a:p>
                  </a:txBody>
                  <a:tcPr marL="76657" marR="76657" marT="38332" marB="3833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6033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5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1  </a:t>
                      </a:r>
                      <a:r>
                        <a:rPr kumimoji="0" lang="zh-CN" altLang="en-US" sz="15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数学</a:t>
                      </a:r>
                      <a:endParaRPr kumimoji="0" lang="en-US" altLang="en-US" sz="15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Times New Roman" pitchFamily="18" charset="0"/>
                        <a:ea typeface="微软雅黑" pitchFamily="34" charset="-122"/>
                      </a:endParaRPr>
                    </a:p>
                  </a:txBody>
                  <a:tcPr marL="7985" marR="7985" marT="7986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5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1753</a:t>
                      </a:r>
                      <a:endParaRPr kumimoji="0" lang="en-US" altLang="zh-CN" sz="15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ea typeface="宋体" charset="-122"/>
                      </a:endParaRPr>
                    </a:p>
                  </a:txBody>
                  <a:tcPr marL="7985" marR="7985" marT="7986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5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3191</a:t>
                      </a:r>
                      <a:endParaRPr kumimoji="0" lang="en-US" altLang="zh-CN" sz="15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ea typeface="宋体" charset="-122"/>
                      </a:endParaRPr>
                    </a:p>
                  </a:txBody>
                  <a:tcPr marL="7985" marR="7985" marT="7986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5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54.94%</a:t>
                      </a:r>
                      <a:endParaRPr kumimoji="0" lang="en-US" altLang="zh-CN" sz="15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ea typeface="宋体" charset="-122"/>
                      </a:endParaRPr>
                    </a:p>
                  </a:txBody>
                  <a:tcPr marL="7985" marR="7985" marT="7986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50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</a:rPr>
                        <a:t>45.06%</a:t>
                      </a:r>
                      <a:endParaRPr kumimoji="0" lang="en-US" altLang="zh-CN" sz="15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18" charset="0"/>
                        <a:ea typeface="宋体" charset="-122"/>
                      </a:endParaRPr>
                    </a:p>
                  </a:txBody>
                  <a:tcPr marL="7985" marR="7985" marT="7986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5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224</a:t>
                      </a:r>
                      <a:endParaRPr kumimoji="0" lang="en-US" altLang="zh-CN" sz="15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Times New Roman" pitchFamily="18" charset="0"/>
                        <a:ea typeface="宋体" charset="-122"/>
                      </a:endParaRPr>
                    </a:p>
                  </a:txBody>
                  <a:tcPr marL="76657" marR="76657" marT="38332" marB="3833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6033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50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</a:rPr>
                        <a:t>2  </a:t>
                      </a:r>
                      <a:r>
                        <a:rPr kumimoji="0" lang="zh-CN" altLang="en-US" sz="150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</a:rPr>
                        <a:t>临床医学</a:t>
                      </a:r>
                      <a:endParaRPr kumimoji="0" lang="en-US" altLang="en-US" sz="15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00"/>
                        </a:solidFill>
                        <a:effectLst/>
                        <a:latin typeface="Times New Roman" pitchFamily="18" charset="0"/>
                        <a:ea typeface="微软雅黑" pitchFamily="34" charset="-122"/>
                      </a:endParaRPr>
                    </a:p>
                  </a:txBody>
                  <a:tcPr marL="7985" marR="7985" marT="7986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50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</a:rPr>
                        <a:t>852</a:t>
                      </a:r>
                      <a:endParaRPr kumimoji="0" lang="en-US" altLang="zh-CN" sz="15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00"/>
                        </a:solidFill>
                        <a:effectLst/>
                        <a:latin typeface="Times New Roman" pitchFamily="18" charset="0"/>
                        <a:ea typeface="宋体" charset="-122"/>
                      </a:endParaRPr>
                    </a:p>
                  </a:txBody>
                  <a:tcPr marL="7985" marR="7985" marT="7986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50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</a:rPr>
                        <a:t>1742</a:t>
                      </a:r>
                      <a:endParaRPr kumimoji="0" lang="en-US" altLang="zh-CN" sz="15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00"/>
                        </a:solidFill>
                        <a:effectLst/>
                        <a:latin typeface="Times New Roman" pitchFamily="18" charset="0"/>
                        <a:ea typeface="宋体" charset="-122"/>
                      </a:endParaRPr>
                    </a:p>
                  </a:txBody>
                  <a:tcPr marL="7985" marR="7985" marT="7986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50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</a:rPr>
                        <a:t>48.91%</a:t>
                      </a:r>
                      <a:endParaRPr kumimoji="0" lang="en-US" altLang="zh-CN" sz="15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00"/>
                        </a:solidFill>
                        <a:effectLst/>
                        <a:latin typeface="Times New Roman" pitchFamily="18" charset="0"/>
                        <a:ea typeface="宋体" charset="-122"/>
                      </a:endParaRPr>
                    </a:p>
                  </a:txBody>
                  <a:tcPr marL="7985" marR="7985" marT="7986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50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</a:rPr>
                        <a:t>51.09%</a:t>
                      </a:r>
                      <a:endParaRPr kumimoji="0" lang="en-US" altLang="zh-CN" sz="15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00"/>
                        </a:solidFill>
                        <a:effectLst/>
                        <a:latin typeface="Times New Roman" pitchFamily="18" charset="0"/>
                        <a:ea typeface="宋体" charset="-122"/>
                      </a:endParaRPr>
                    </a:p>
                  </a:txBody>
                  <a:tcPr marL="7985" marR="7985" marT="7986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50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</a:rPr>
                        <a:t>3567</a:t>
                      </a:r>
                      <a:endParaRPr kumimoji="0" lang="en-US" altLang="zh-CN" sz="15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00"/>
                        </a:solidFill>
                        <a:effectLst/>
                        <a:latin typeface="Times New Roman" pitchFamily="18" charset="0"/>
                        <a:ea typeface="宋体" charset="-122"/>
                      </a:endParaRPr>
                    </a:p>
                  </a:txBody>
                  <a:tcPr marL="76657" marR="76657" marT="38332" marB="3833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29603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5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3  </a:t>
                      </a:r>
                      <a:r>
                        <a:rPr kumimoji="0" lang="zh-CN" altLang="en-US" sz="15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社会科学总论</a:t>
                      </a:r>
                      <a:endParaRPr kumimoji="0" lang="en-US" altLang="zh-CN" sz="15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Times New Roman" pitchFamily="18" charset="0"/>
                        <a:ea typeface="微软雅黑" pitchFamily="34" charset="-122"/>
                      </a:endParaRPr>
                    </a:p>
                  </a:txBody>
                  <a:tcPr marL="7985" marR="7985" marT="7986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5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515</a:t>
                      </a:r>
                      <a:endParaRPr kumimoji="0" lang="en-US" altLang="zh-CN" sz="15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ea typeface="宋体" charset="-122"/>
                      </a:endParaRPr>
                    </a:p>
                  </a:txBody>
                  <a:tcPr marL="7985" marR="7985" marT="7986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5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1078</a:t>
                      </a:r>
                      <a:endParaRPr kumimoji="0" lang="en-US" altLang="zh-CN" sz="15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ea typeface="宋体" charset="-122"/>
                      </a:endParaRPr>
                    </a:p>
                  </a:txBody>
                  <a:tcPr marL="7985" marR="7985" marT="7986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5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47.77%</a:t>
                      </a:r>
                      <a:endParaRPr kumimoji="0" lang="en-US" altLang="zh-CN" sz="15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ea typeface="宋体" charset="-122"/>
                      </a:endParaRPr>
                    </a:p>
                  </a:txBody>
                  <a:tcPr marL="7985" marR="7985" marT="7986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50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</a:rPr>
                        <a:t>52.23%</a:t>
                      </a:r>
                      <a:endParaRPr kumimoji="0" lang="en-US" altLang="zh-CN" sz="15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18" charset="0"/>
                        <a:ea typeface="宋体" charset="-122"/>
                      </a:endParaRPr>
                    </a:p>
                  </a:txBody>
                  <a:tcPr marL="7985" marR="7985" marT="7986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5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1163</a:t>
                      </a:r>
                      <a:endParaRPr kumimoji="0" lang="en-US" altLang="zh-CN" sz="15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Times New Roman" pitchFamily="18" charset="0"/>
                        <a:ea typeface="宋体" charset="-122"/>
                      </a:endParaRPr>
                    </a:p>
                  </a:txBody>
                  <a:tcPr marL="76657" marR="76657" marT="38332" marB="3833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603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5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4  </a:t>
                      </a:r>
                      <a:r>
                        <a:rPr kumimoji="0" lang="zh-CN" altLang="en-US" sz="15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环境和生态学</a:t>
                      </a:r>
                      <a:endParaRPr kumimoji="0" lang="en-US" altLang="zh-CN" sz="15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Times New Roman" pitchFamily="18" charset="0"/>
                        <a:ea typeface="微软雅黑" pitchFamily="34" charset="-122"/>
                      </a:endParaRPr>
                    </a:p>
                  </a:txBody>
                  <a:tcPr marL="7985" marR="7985" marT="7986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5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727</a:t>
                      </a:r>
                      <a:endParaRPr kumimoji="0" lang="en-US" altLang="zh-CN" sz="15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ea typeface="宋体" charset="-122"/>
                      </a:endParaRPr>
                    </a:p>
                  </a:txBody>
                  <a:tcPr marL="7985" marR="7985" marT="7986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5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3125</a:t>
                      </a:r>
                      <a:endParaRPr kumimoji="0" lang="en-US" altLang="zh-CN" sz="15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ea typeface="宋体" charset="-122"/>
                      </a:endParaRPr>
                    </a:p>
                  </a:txBody>
                  <a:tcPr marL="7985" marR="7985" marT="7986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5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23.26%</a:t>
                      </a:r>
                      <a:endParaRPr kumimoji="0" lang="en-US" altLang="zh-CN" sz="15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ea typeface="宋体" charset="-122"/>
                      </a:endParaRPr>
                    </a:p>
                  </a:txBody>
                  <a:tcPr marL="7985" marR="7985" marT="7986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50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</a:rPr>
                        <a:t>76.74%</a:t>
                      </a:r>
                      <a:endParaRPr kumimoji="0" lang="en-US" altLang="zh-CN" sz="15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18" charset="0"/>
                        <a:ea typeface="宋体" charset="-122"/>
                      </a:endParaRPr>
                    </a:p>
                  </a:txBody>
                  <a:tcPr marL="7985" marR="7985" marT="7986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5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719</a:t>
                      </a:r>
                      <a:endParaRPr kumimoji="0" lang="en-US" altLang="zh-CN" sz="15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Times New Roman" pitchFamily="18" charset="0"/>
                        <a:ea typeface="宋体" charset="-122"/>
                      </a:endParaRPr>
                    </a:p>
                  </a:txBody>
                  <a:tcPr marL="76657" marR="76657" marT="38332" marB="3833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603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5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5  </a:t>
                      </a:r>
                      <a:r>
                        <a:rPr kumimoji="0" lang="zh-CN" altLang="en-US" sz="15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生物学与生物化学</a:t>
                      </a:r>
                      <a:endParaRPr kumimoji="0" lang="en-US" altLang="zh-CN" sz="15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Times New Roman" pitchFamily="18" charset="0"/>
                        <a:ea typeface="微软雅黑" pitchFamily="34" charset="-122"/>
                      </a:endParaRPr>
                    </a:p>
                  </a:txBody>
                  <a:tcPr marL="7985" marR="7985" marT="7986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5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967</a:t>
                      </a:r>
                      <a:endParaRPr kumimoji="0" lang="en-US" altLang="zh-CN" sz="15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ea typeface="宋体" charset="-122"/>
                      </a:endParaRPr>
                    </a:p>
                  </a:txBody>
                  <a:tcPr marL="7985" marR="7985" marT="7986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5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5227</a:t>
                      </a:r>
                      <a:endParaRPr kumimoji="0" lang="en-US" altLang="zh-CN" sz="15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ea typeface="宋体" charset="-122"/>
                      </a:endParaRPr>
                    </a:p>
                  </a:txBody>
                  <a:tcPr marL="7985" marR="7985" marT="7986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5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18.50%</a:t>
                      </a:r>
                      <a:endParaRPr kumimoji="0" lang="en-US" altLang="zh-CN" sz="15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ea typeface="宋体" charset="-122"/>
                      </a:endParaRPr>
                    </a:p>
                  </a:txBody>
                  <a:tcPr marL="7985" marR="7985" marT="7986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50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</a:rPr>
                        <a:t>81.50%</a:t>
                      </a:r>
                      <a:endParaRPr kumimoji="0" lang="en-US" altLang="zh-CN" sz="15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18" charset="0"/>
                        <a:ea typeface="宋体" charset="-122"/>
                      </a:endParaRPr>
                    </a:p>
                  </a:txBody>
                  <a:tcPr marL="7985" marR="7985" marT="7986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5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841</a:t>
                      </a:r>
                      <a:endParaRPr kumimoji="0" lang="en-US" altLang="zh-CN" sz="15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Times New Roman" pitchFamily="18" charset="0"/>
                        <a:ea typeface="宋体" charset="-122"/>
                      </a:endParaRPr>
                    </a:p>
                  </a:txBody>
                  <a:tcPr marL="76657" marR="76657" marT="38332" marB="3833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603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5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6  </a:t>
                      </a:r>
                      <a:r>
                        <a:rPr kumimoji="0" lang="zh-CN" altLang="en-US" sz="15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经济和商学</a:t>
                      </a:r>
                      <a:endParaRPr kumimoji="0" lang="en-US" altLang="zh-CN" sz="15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Times New Roman" pitchFamily="18" charset="0"/>
                        <a:ea typeface="微软雅黑" pitchFamily="34" charset="-122"/>
                      </a:endParaRPr>
                    </a:p>
                  </a:txBody>
                  <a:tcPr marL="7985" marR="7985" marT="7986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5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377</a:t>
                      </a:r>
                      <a:endParaRPr kumimoji="0" lang="en-US" altLang="zh-CN" sz="15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ea typeface="宋体" charset="-122"/>
                      </a:endParaRPr>
                    </a:p>
                  </a:txBody>
                  <a:tcPr marL="7985" marR="7985" marT="7986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5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3330</a:t>
                      </a:r>
                      <a:endParaRPr kumimoji="0" lang="en-US" altLang="zh-CN" sz="15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ea typeface="宋体" charset="-122"/>
                      </a:endParaRPr>
                    </a:p>
                  </a:txBody>
                  <a:tcPr marL="7985" marR="7985" marT="7986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5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11.32%</a:t>
                      </a:r>
                      <a:endParaRPr kumimoji="0" lang="en-US" altLang="zh-CN" sz="15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ea typeface="宋体" charset="-122"/>
                      </a:endParaRPr>
                    </a:p>
                  </a:txBody>
                  <a:tcPr marL="7985" marR="7985" marT="7986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50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</a:rPr>
                        <a:t>88.68%</a:t>
                      </a:r>
                      <a:endParaRPr kumimoji="0" lang="en-US" altLang="zh-CN" sz="15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18" charset="0"/>
                        <a:ea typeface="宋体" charset="-122"/>
                      </a:endParaRPr>
                    </a:p>
                  </a:txBody>
                  <a:tcPr marL="7985" marR="7985" marT="7986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5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250</a:t>
                      </a:r>
                      <a:endParaRPr kumimoji="0" lang="en-US" altLang="zh-CN" sz="15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Times New Roman" pitchFamily="18" charset="0"/>
                        <a:ea typeface="宋体" charset="-122"/>
                      </a:endParaRPr>
                    </a:p>
                  </a:txBody>
                  <a:tcPr marL="76657" marR="76657" marT="38332" marB="3833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603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5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7  </a:t>
                      </a:r>
                      <a:r>
                        <a:rPr kumimoji="0" lang="zh-CN" altLang="en-US" sz="15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地球科学</a:t>
                      </a:r>
                      <a:endParaRPr kumimoji="0" lang="en-US" altLang="zh-CN" sz="15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Times New Roman" pitchFamily="18" charset="0"/>
                        <a:ea typeface="微软雅黑" pitchFamily="34" charset="-122"/>
                      </a:endParaRPr>
                    </a:p>
                  </a:txBody>
                  <a:tcPr marL="7985" marR="7985" marT="7986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5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345</a:t>
                      </a:r>
                      <a:endParaRPr kumimoji="0" lang="en-US" altLang="zh-CN" sz="15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ea typeface="宋体" charset="-122"/>
                      </a:endParaRPr>
                    </a:p>
                  </a:txBody>
                  <a:tcPr marL="7985" marR="7985" marT="7986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5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4529</a:t>
                      </a:r>
                      <a:endParaRPr kumimoji="0" lang="en-US" altLang="zh-CN" sz="15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ea typeface="宋体" charset="-122"/>
                      </a:endParaRPr>
                    </a:p>
                  </a:txBody>
                  <a:tcPr marL="7985" marR="7985" marT="7986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5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7.62%</a:t>
                      </a:r>
                      <a:endParaRPr kumimoji="0" lang="en-US" altLang="zh-CN" sz="15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ea typeface="宋体" charset="-122"/>
                      </a:endParaRPr>
                    </a:p>
                  </a:txBody>
                  <a:tcPr marL="7985" marR="7985" marT="7986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50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</a:rPr>
                        <a:t>92.38%</a:t>
                      </a:r>
                      <a:endParaRPr kumimoji="0" lang="en-US" altLang="zh-CN" sz="15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18" charset="0"/>
                        <a:ea typeface="宋体" charset="-122"/>
                      </a:endParaRPr>
                    </a:p>
                  </a:txBody>
                  <a:tcPr marL="7985" marR="7985" marT="7986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5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546</a:t>
                      </a:r>
                      <a:endParaRPr kumimoji="0" lang="en-US" altLang="zh-CN" sz="15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Times New Roman" pitchFamily="18" charset="0"/>
                        <a:ea typeface="宋体" charset="-122"/>
                      </a:endParaRPr>
                    </a:p>
                  </a:txBody>
                  <a:tcPr marL="76657" marR="76657" marT="38332" marB="3833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603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50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</a:rPr>
                        <a:t>8  </a:t>
                      </a:r>
                      <a:r>
                        <a:rPr kumimoji="0" lang="zh-CN" altLang="en-US" sz="150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</a:rPr>
                        <a:t>神经科学和行为科学</a:t>
                      </a:r>
                      <a:endParaRPr kumimoji="0" lang="en-US" altLang="zh-CN" sz="15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00"/>
                        </a:solidFill>
                        <a:effectLst/>
                        <a:latin typeface="Times New Roman" pitchFamily="18" charset="0"/>
                        <a:ea typeface="微软雅黑" pitchFamily="34" charset="-122"/>
                      </a:endParaRPr>
                    </a:p>
                  </a:txBody>
                  <a:tcPr marL="7985" marR="7985" marT="7986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500" u="none" strike="noStrike" cap="none" normalizeH="0" baseline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</a:rPr>
                        <a:t>222</a:t>
                      </a:r>
                      <a:endParaRPr kumimoji="0" lang="en-US" altLang="zh-CN" sz="15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00"/>
                        </a:solidFill>
                        <a:effectLst/>
                        <a:latin typeface="Times New Roman" pitchFamily="18" charset="0"/>
                        <a:ea typeface="宋体" charset="-122"/>
                      </a:endParaRPr>
                    </a:p>
                  </a:txBody>
                  <a:tcPr marL="7985" marR="7985" marT="7986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500" u="none" strike="noStrike" cap="none" normalizeH="0" baseline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</a:rPr>
                        <a:t>4442</a:t>
                      </a:r>
                      <a:endParaRPr kumimoji="0" lang="en-US" altLang="zh-CN" sz="15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00"/>
                        </a:solidFill>
                        <a:effectLst/>
                        <a:latin typeface="Times New Roman" pitchFamily="18" charset="0"/>
                        <a:ea typeface="宋体" charset="-122"/>
                      </a:endParaRPr>
                    </a:p>
                  </a:txBody>
                  <a:tcPr marL="7985" marR="7985" marT="7986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500" u="none" strike="noStrike" cap="none" normalizeH="0" baseline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</a:rPr>
                        <a:t>5.00%</a:t>
                      </a:r>
                      <a:endParaRPr kumimoji="0" lang="en-US" altLang="zh-CN" sz="15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00"/>
                        </a:solidFill>
                        <a:effectLst/>
                        <a:latin typeface="Times New Roman" pitchFamily="18" charset="0"/>
                        <a:ea typeface="宋体" charset="-122"/>
                      </a:endParaRPr>
                    </a:p>
                  </a:txBody>
                  <a:tcPr marL="7985" marR="7985" marT="7986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50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</a:rPr>
                        <a:t>95.00%</a:t>
                      </a:r>
                      <a:endParaRPr kumimoji="0" lang="en-US" altLang="zh-CN" sz="15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00"/>
                        </a:solidFill>
                        <a:effectLst/>
                        <a:latin typeface="Times New Roman" pitchFamily="18" charset="0"/>
                        <a:ea typeface="宋体" charset="-122"/>
                      </a:endParaRPr>
                    </a:p>
                  </a:txBody>
                  <a:tcPr marL="7985" marR="7985" marT="7986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50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</a:rPr>
                        <a:t>730</a:t>
                      </a:r>
                      <a:endParaRPr kumimoji="0" lang="en-US" altLang="zh-CN" sz="15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00"/>
                        </a:solidFill>
                        <a:effectLst/>
                        <a:latin typeface="Times New Roman" pitchFamily="18" charset="0"/>
                        <a:ea typeface="宋体" charset="-122"/>
                      </a:endParaRPr>
                    </a:p>
                  </a:txBody>
                  <a:tcPr marL="76657" marR="76657" marT="38332" marB="3833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29603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5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9  </a:t>
                      </a:r>
                      <a:r>
                        <a:rPr kumimoji="0" lang="zh-CN" altLang="en-US" sz="15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综合交叉学科 ★★</a:t>
                      </a:r>
                      <a:endParaRPr kumimoji="0" lang="en-US" altLang="zh-CN" sz="15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7985" marR="7985" marT="7986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5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373</a:t>
                      </a:r>
                      <a:endParaRPr kumimoji="0" lang="en-US" altLang="zh-CN" sz="1500" b="1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微软雅黑" pitchFamily="34" charset="-122"/>
                        <a:ea typeface="宋体" charset="-122"/>
                      </a:endParaRPr>
                    </a:p>
                  </a:txBody>
                  <a:tcPr marL="7985" marR="7985" marT="7986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5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8008</a:t>
                      </a:r>
                      <a:endParaRPr kumimoji="0" lang="en-US" altLang="zh-CN" sz="1500" b="1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微软雅黑" pitchFamily="34" charset="-122"/>
                        <a:ea typeface="宋体" charset="-122"/>
                      </a:endParaRPr>
                    </a:p>
                  </a:txBody>
                  <a:tcPr marL="7985" marR="7985" marT="7986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5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4.66%</a:t>
                      </a:r>
                      <a:endParaRPr kumimoji="0" lang="en-US" altLang="zh-CN" sz="1500" b="1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微软雅黑" pitchFamily="34" charset="-122"/>
                        <a:ea typeface="宋体" charset="-122"/>
                      </a:endParaRPr>
                    </a:p>
                  </a:txBody>
                  <a:tcPr marL="7985" marR="7985" marT="7986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50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</a:rPr>
                        <a:t>95.34%</a:t>
                      </a:r>
                      <a:endParaRPr kumimoji="0" lang="en-US" altLang="zh-CN" sz="15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微软雅黑" pitchFamily="34" charset="-122"/>
                        <a:ea typeface="宋体" charset="-122"/>
                      </a:endParaRPr>
                    </a:p>
                  </a:txBody>
                  <a:tcPr marL="7985" marR="7985" marT="7986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5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110</a:t>
                      </a:r>
                      <a:endParaRPr kumimoji="0" lang="en-US" altLang="zh-CN" sz="1500" b="1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微软雅黑" pitchFamily="34" charset="-122"/>
                        <a:ea typeface="宋体" charset="-122"/>
                      </a:endParaRPr>
                    </a:p>
                  </a:txBody>
                  <a:tcPr marL="76657" marR="76657" marT="38332" marB="3833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603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5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10  </a:t>
                      </a:r>
                      <a:r>
                        <a:rPr kumimoji="0" lang="zh-CN" altLang="en-US" sz="15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分子生物学和遗传学</a:t>
                      </a:r>
                      <a:endParaRPr kumimoji="0" lang="en-US" altLang="zh-CN" sz="15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Times New Roman" pitchFamily="18" charset="0"/>
                        <a:ea typeface="微软雅黑" pitchFamily="34" charset="-122"/>
                      </a:endParaRPr>
                    </a:p>
                  </a:txBody>
                  <a:tcPr marL="7985" marR="7985" marT="7986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5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345</a:t>
                      </a:r>
                      <a:endParaRPr kumimoji="0" lang="en-US" altLang="zh-CN" sz="15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ea typeface="宋体" charset="-122"/>
                      </a:endParaRPr>
                    </a:p>
                  </a:txBody>
                  <a:tcPr marL="7985" marR="7985" marT="7986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5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9495</a:t>
                      </a:r>
                      <a:endParaRPr kumimoji="0" lang="en-US" altLang="zh-CN" sz="15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ea typeface="宋体" charset="-122"/>
                      </a:endParaRPr>
                    </a:p>
                  </a:txBody>
                  <a:tcPr marL="7985" marR="7985" marT="7986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5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3.63%</a:t>
                      </a:r>
                      <a:endParaRPr kumimoji="0" lang="en-US" altLang="zh-CN" sz="15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ea typeface="宋体" charset="-122"/>
                      </a:endParaRPr>
                    </a:p>
                  </a:txBody>
                  <a:tcPr marL="7985" marR="7985" marT="7986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50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</a:rPr>
                        <a:t>96.37%</a:t>
                      </a:r>
                      <a:endParaRPr kumimoji="0" lang="en-US" altLang="zh-CN" sz="15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18" charset="0"/>
                        <a:ea typeface="宋体" charset="-122"/>
                      </a:endParaRPr>
                    </a:p>
                  </a:txBody>
                  <a:tcPr marL="7985" marR="7985" marT="7986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5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604</a:t>
                      </a:r>
                      <a:endParaRPr kumimoji="0" lang="en-US" altLang="zh-CN" sz="15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Times New Roman" pitchFamily="18" charset="0"/>
                        <a:ea typeface="宋体" charset="-122"/>
                      </a:endParaRPr>
                    </a:p>
                  </a:txBody>
                  <a:tcPr marL="76657" marR="76657" marT="38332" marB="3833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603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50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</a:rPr>
                        <a:t>11  </a:t>
                      </a:r>
                      <a:r>
                        <a:rPr kumimoji="0" lang="zh-CN" altLang="en-US" sz="150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</a:rPr>
                        <a:t>药理学和毒物学</a:t>
                      </a:r>
                      <a:endParaRPr kumimoji="0" lang="en-US" altLang="zh-CN" sz="15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00"/>
                        </a:solidFill>
                        <a:effectLst/>
                        <a:latin typeface="Times New Roman" pitchFamily="18" charset="0"/>
                        <a:ea typeface="微软雅黑" pitchFamily="34" charset="-122"/>
                      </a:endParaRPr>
                    </a:p>
                  </a:txBody>
                  <a:tcPr marL="7985" marR="7985" marT="7986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50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</a:rPr>
                        <a:t>58</a:t>
                      </a:r>
                      <a:endParaRPr kumimoji="0" lang="en-US" altLang="zh-CN" sz="15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00"/>
                        </a:solidFill>
                        <a:effectLst/>
                        <a:latin typeface="Times New Roman" pitchFamily="18" charset="0"/>
                        <a:ea typeface="宋体" charset="-122"/>
                      </a:endParaRPr>
                    </a:p>
                  </a:txBody>
                  <a:tcPr marL="7985" marR="7985" marT="7986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50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</a:rPr>
                        <a:t>2692</a:t>
                      </a:r>
                      <a:endParaRPr kumimoji="0" lang="en-US" altLang="zh-CN" sz="15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00"/>
                        </a:solidFill>
                        <a:effectLst/>
                        <a:latin typeface="Times New Roman" pitchFamily="18" charset="0"/>
                        <a:ea typeface="宋体" charset="-122"/>
                      </a:endParaRPr>
                    </a:p>
                  </a:txBody>
                  <a:tcPr marL="7985" marR="7985" marT="7986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50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</a:rPr>
                        <a:t>2.15%</a:t>
                      </a:r>
                      <a:endParaRPr kumimoji="0" lang="en-US" altLang="zh-CN" sz="15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00"/>
                        </a:solidFill>
                        <a:effectLst/>
                        <a:latin typeface="Times New Roman" pitchFamily="18" charset="0"/>
                        <a:ea typeface="宋体" charset="-122"/>
                      </a:endParaRPr>
                    </a:p>
                  </a:txBody>
                  <a:tcPr marL="7985" marR="7985" marT="7986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50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</a:rPr>
                        <a:t>97.85%</a:t>
                      </a:r>
                      <a:endParaRPr kumimoji="0" lang="en-US" altLang="zh-CN" sz="15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00"/>
                        </a:solidFill>
                        <a:effectLst/>
                        <a:latin typeface="Times New Roman" pitchFamily="18" charset="0"/>
                        <a:ea typeface="宋体" charset="-122"/>
                      </a:endParaRPr>
                    </a:p>
                  </a:txBody>
                  <a:tcPr marL="7985" marR="7985" marT="7986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50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</a:rPr>
                        <a:t>719</a:t>
                      </a:r>
                      <a:endParaRPr kumimoji="0" lang="en-US" altLang="zh-CN" sz="15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00"/>
                        </a:solidFill>
                        <a:effectLst/>
                        <a:latin typeface="Times New Roman" pitchFamily="18" charset="0"/>
                        <a:ea typeface="宋体" charset="-122"/>
                      </a:endParaRPr>
                    </a:p>
                  </a:txBody>
                  <a:tcPr marL="76657" marR="76657" marT="38332" marB="3833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29603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5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12  </a:t>
                      </a:r>
                      <a:r>
                        <a:rPr kumimoji="0" lang="zh-CN" altLang="en-US" sz="15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精神病学与心理学</a:t>
                      </a:r>
                      <a:endParaRPr kumimoji="0" lang="en-US" altLang="zh-CN" sz="15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Times New Roman" pitchFamily="18" charset="0"/>
                        <a:ea typeface="微软雅黑" pitchFamily="34" charset="-122"/>
                      </a:endParaRPr>
                    </a:p>
                  </a:txBody>
                  <a:tcPr marL="7985" marR="7985" marT="7986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5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69</a:t>
                      </a:r>
                      <a:endParaRPr kumimoji="0" lang="en-US" altLang="zh-CN" sz="15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ea typeface="宋体" charset="-122"/>
                      </a:endParaRPr>
                    </a:p>
                  </a:txBody>
                  <a:tcPr marL="7985" marR="7985" marT="7986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5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3384</a:t>
                      </a:r>
                      <a:endParaRPr kumimoji="0" lang="en-US" altLang="zh-CN" sz="15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ea typeface="宋体" charset="-122"/>
                      </a:endParaRPr>
                    </a:p>
                  </a:txBody>
                  <a:tcPr marL="7985" marR="7985" marT="7986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5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2.04%</a:t>
                      </a:r>
                      <a:endParaRPr kumimoji="0" lang="en-US" altLang="zh-CN" sz="15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ea typeface="宋体" charset="-122"/>
                      </a:endParaRPr>
                    </a:p>
                  </a:txBody>
                  <a:tcPr marL="7985" marR="7985" marT="7986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50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</a:rPr>
                        <a:t>97.96%</a:t>
                      </a:r>
                      <a:endParaRPr kumimoji="0" lang="en-US" altLang="zh-CN" sz="15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18" charset="0"/>
                        <a:ea typeface="宋体" charset="-122"/>
                      </a:endParaRPr>
                    </a:p>
                  </a:txBody>
                  <a:tcPr marL="7985" marR="7985" marT="7986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5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517</a:t>
                      </a:r>
                      <a:endParaRPr kumimoji="0" lang="en-US" altLang="zh-CN" sz="15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Times New Roman" pitchFamily="18" charset="0"/>
                        <a:ea typeface="宋体" charset="-122"/>
                      </a:endParaRPr>
                    </a:p>
                  </a:txBody>
                  <a:tcPr marL="76657" marR="76657" marT="38332" marB="3833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603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5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13  </a:t>
                      </a:r>
                      <a:r>
                        <a:rPr kumimoji="0" lang="zh-CN" altLang="en-US" sz="15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植物学和动物学</a:t>
                      </a:r>
                      <a:endParaRPr kumimoji="0" lang="en-US" altLang="zh-CN" sz="15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Times New Roman" pitchFamily="18" charset="0"/>
                        <a:ea typeface="微软雅黑" pitchFamily="34" charset="-122"/>
                      </a:endParaRPr>
                    </a:p>
                  </a:txBody>
                  <a:tcPr marL="7985" marR="7985" marT="7986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5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40</a:t>
                      </a:r>
                      <a:endParaRPr kumimoji="0" lang="en-US" altLang="zh-CN" sz="15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ea typeface="宋体" charset="-122"/>
                      </a:endParaRPr>
                    </a:p>
                  </a:txBody>
                  <a:tcPr marL="7985" marR="7985" marT="7986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5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1971</a:t>
                      </a:r>
                      <a:endParaRPr kumimoji="0" lang="en-US" altLang="zh-CN" sz="15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ea typeface="宋体" charset="-122"/>
                      </a:endParaRPr>
                    </a:p>
                  </a:txBody>
                  <a:tcPr marL="7985" marR="7985" marT="7986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5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2.03%</a:t>
                      </a:r>
                      <a:endParaRPr kumimoji="0" lang="en-US" altLang="zh-CN" sz="15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ea typeface="宋体" charset="-122"/>
                      </a:endParaRPr>
                    </a:p>
                  </a:txBody>
                  <a:tcPr marL="7985" marR="7985" marT="7986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50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</a:rPr>
                        <a:t>97.97%</a:t>
                      </a:r>
                      <a:endParaRPr kumimoji="0" lang="en-US" altLang="zh-CN" sz="15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18" charset="0"/>
                        <a:ea typeface="宋体" charset="-122"/>
                      </a:endParaRPr>
                    </a:p>
                  </a:txBody>
                  <a:tcPr marL="7985" marR="7985" marT="7986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5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1035</a:t>
                      </a:r>
                      <a:endParaRPr kumimoji="0" lang="en-US" altLang="zh-CN" sz="15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Times New Roman" pitchFamily="18" charset="0"/>
                        <a:ea typeface="宋体" charset="-122"/>
                      </a:endParaRPr>
                    </a:p>
                  </a:txBody>
                  <a:tcPr marL="76657" marR="76657" marT="38332" marB="3833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603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5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14  </a:t>
                      </a:r>
                      <a:r>
                        <a:rPr kumimoji="0" lang="zh-CN" altLang="en-US" sz="15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空间科学  ★★</a:t>
                      </a:r>
                      <a:endParaRPr kumimoji="0" lang="zh-CN" altLang="en-US" sz="15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7985" marR="7985" marT="7986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5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459</a:t>
                      </a:r>
                      <a:endParaRPr kumimoji="0" lang="en-US" altLang="zh-CN" sz="1500" b="1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微软雅黑" pitchFamily="34" charset="-122"/>
                        <a:ea typeface="宋体" charset="-122"/>
                      </a:endParaRPr>
                    </a:p>
                  </a:txBody>
                  <a:tcPr marL="7985" marR="7985" marT="7986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5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24800</a:t>
                      </a:r>
                      <a:endParaRPr kumimoji="0" lang="en-US" altLang="zh-CN" sz="1500" b="1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微软雅黑" pitchFamily="34" charset="-122"/>
                        <a:ea typeface="宋体" charset="-122"/>
                      </a:endParaRPr>
                    </a:p>
                  </a:txBody>
                  <a:tcPr marL="7985" marR="7985" marT="7986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5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1.85%</a:t>
                      </a:r>
                      <a:endParaRPr kumimoji="0" lang="en-US" altLang="zh-CN" sz="1500" b="1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微软雅黑" pitchFamily="34" charset="-122"/>
                        <a:ea typeface="宋体" charset="-122"/>
                      </a:endParaRPr>
                    </a:p>
                  </a:txBody>
                  <a:tcPr marL="7985" marR="7985" marT="7986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50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</a:rPr>
                        <a:t>98.15%</a:t>
                      </a:r>
                      <a:endParaRPr kumimoji="0" lang="en-US" altLang="zh-CN" sz="15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微软雅黑" pitchFamily="34" charset="-122"/>
                        <a:ea typeface="宋体" charset="-122"/>
                      </a:endParaRPr>
                    </a:p>
                  </a:txBody>
                  <a:tcPr marL="7985" marR="7985" marT="7986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5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141</a:t>
                      </a:r>
                      <a:endParaRPr kumimoji="0" lang="en-US" altLang="zh-CN" sz="1500" b="1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微软雅黑" pitchFamily="34" charset="-122"/>
                        <a:ea typeface="宋体" charset="-122"/>
                      </a:endParaRPr>
                    </a:p>
                  </a:txBody>
                  <a:tcPr marL="76657" marR="76657" marT="38332" marB="3833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603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5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15</a:t>
                      </a:r>
                      <a:r>
                        <a:rPr kumimoji="0" lang="zh-CN" altLang="en-US" sz="15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农业科学</a:t>
                      </a:r>
                      <a:endParaRPr kumimoji="0" lang="en-US" altLang="zh-CN" sz="15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66"/>
                        </a:solidFill>
                        <a:effectLst/>
                        <a:latin typeface="Times New Roman" pitchFamily="18" charset="0"/>
                        <a:ea typeface="微软雅黑" pitchFamily="34" charset="-122"/>
                      </a:endParaRPr>
                    </a:p>
                  </a:txBody>
                  <a:tcPr marL="7985" marR="7985" marT="7986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5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15</a:t>
                      </a:r>
                      <a:endParaRPr kumimoji="0" lang="en-US" altLang="zh-CN" sz="15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ea typeface="宋体" charset="-122"/>
                      </a:endParaRPr>
                    </a:p>
                  </a:txBody>
                  <a:tcPr marL="7985" marR="7985" marT="7986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5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1508</a:t>
                      </a:r>
                      <a:endParaRPr kumimoji="0" lang="en-US" altLang="zh-CN" sz="15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ea typeface="宋体" charset="-122"/>
                      </a:endParaRPr>
                    </a:p>
                  </a:txBody>
                  <a:tcPr marL="7985" marR="7985" marT="7986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5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0.99%</a:t>
                      </a:r>
                      <a:endParaRPr kumimoji="0" lang="en-US" altLang="zh-CN" sz="15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ea typeface="宋体" charset="-122"/>
                      </a:endParaRPr>
                    </a:p>
                  </a:txBody>
                  <a:tcPr marL="7985" marR="7985" marT="7986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50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</a:rPr>
                        <a:t>99.01%</a:t>
                      </a:r>
                      <a:endParaRPr kumimoji="0" lang="en-US" altLang="zh-CN" sz="15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18" charset="0"/>
                        <a:ea typeface="宋体" charset="-122"/>
                      </a:endParaRPr>
                    </a:p>
                  </a:txBody>
                  <a:tcPr marL="7985" marR="7985" marT="7986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5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704</a:t>
                      </a:r>
                      <a:endParaRPr kumimoji="0" lang="en-US" altLang="zh-CN" sz="15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Times New Roman" pitchFamily="18" charset="0"/>
                        <a:ea typeface="宋体" charset="-122"/>
                      </a:endParaRPr>
                    </a:p>
                  </a:txBody>
                  <a:tcPr marL="76657" marR="76657" marT="38332" marB="3833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603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50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</a:rPr>
                        <a:t>16  </a:t>
                      </a:r>
                      <a:r>
                        <a:rPr kumimoji="0" lang="zh-CN" altLang="en-US" sz="150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</a:rPr>
                        <a:t>免疫学</a:t>
                      </a:r>
                      <a:endParaRPr kumimoji="0" lang="zh-CN" altLang="en-US" sz="15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00"/>
                        </a:solidFill>
                        <a:effectLst/>
                        <a:latin typeface="Times New Roman" pitchFamily="18" charset="0"/>
                        <a:ea typeface="微软雅黑" pitchFamily="34" charset="-122"/>
                      </a:endParaRPr>
                    </a:p>
                  </a:txBody>
                  <a:tcPr marL="7985" marR="7985" marT="7986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500" u="none" strike="noStrike" cap="none" normalizeH="0" baseline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</a:rPr>
                        <a:t>4</a:t>
                      </a:r>
                      <a:endParaRPr kumimoji="0" lang="en-US" altLang="zh-CN" sz="15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00"/>
                        </a:solidFill>
                        <a:effectLst/>
                        <a:latin typeface="Times New Roman" pitchFamily="18" charset="0"/>
                        <a:ea typeface="宋体" charset="-122"/>
                      </a:endParaRPr>
                    </a:p>
                  </a:txBody>
                  <a:tcPr marL="7985" marR="7985" marT="7986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500" u="none" strike="noStrike" cap="none" normalizeH="0" baseline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</a:rPr>
                        <a:t>3617</a:t>
                      </a:r>
                      <a:endParaRPr kumimoji="0" lang="en-US" altLang="zh-CN" sz="15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00"/>
                        </a:solidFill>
                        <a:effectLst/>
                        <a:latin typeface="Times New Roman" pitchFamily="18" charset="0"/>
                        <a:ea typeface="宋体" charset="-122"/>
                      </a:endParaRPr>
                    </a:p>
                  </a:txBody>
                  <a:tcPr marL="7985" marR="7985" marT="7986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500" u="none" strike="noStrike" cap="none" normalizeH="0" baseline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</a:rPr>
                        <a:t>0.11%</a:t>
                      </a:r>
                      <a:endParaRPr kumimoji="0" lang="en-US" altLang="zh-CN" sz="1500" b="0" i="0" u="none" strike="noStrike" cap="none" normalizeH="0" baseline="0" smtClean="0">
                        <a:ln>
                          <a:noFill/>
                        </a:ln>
                        <a:solidFill>
                          <a:srgbClr val="FFFF00"/>
                        </a:solidFill>
                        <a:effectLst/>
                        <a:latin typeface="Times New Roman" pitchFamily="18" charset="0"/>
                        <a:ea typeface="宋体" charset="-122"/>
                      </a:endParaRPr>
                    </a:p>
                  </a:txBody>
                  <a:tcPr marL="7985" marR="7985" marT="7986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50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</a:rPr>
                        <a:t>99.89%</a:t>
                      </a:r>
                      <a:endParaRPr kumimoji="0" lang="en-US" altLang="zh-CN" sz="15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00"/>
                        </a:solidFill>
                        <a:effectLst/>
                        <a:latin typeface="Times New Roman" pitchFamily="18" charset="0"/>
                        <a:ea typeface="宋体" charset="-122"/>
                      </a:endParaRPr>
                    </a:p>
                  </a:txBody>
                  <a:tcPr marL="7985" marR="7985" marT="7986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50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</a:rPr>
                        <a:t>605</a:t>
                      </a:r>
                      <a:endParaRPr kumimoji="0" lang="en-US" altLang="zh-CN" sz="15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00"/>
                        </a:solidFill>
                        <a:effectLst/>
                        <a:latin typeface="Times New Roman" pitchFamily="18" charset="0"/>
                        <a:ea typeface="宋体" charset="-122"/>
                      </a:endParaRPr>
                    </a:p>
                  </a:txBody>
                  <a:tcPr marL="76657" marR="76657" marT="38332" marB="3833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29603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5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 17  </a:t>
                      </a:r>
                      <a:r>
                        <a:rPr kumimoji="0" lang="zh-CN" altLang="en-US" sz="15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微生物学</a:t>
                      </a:r>
                      <a:endParaRPr kumimoji="0" lang="en-US" altLang="zh-CN" sz="15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7985" marR="7985" marT="7986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5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1</a:t>
                      </a:r>
                      <a:endParaRPr kumimoji="0" lang="en-US" altLang="zh-CN" sz="1500" b="1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7985" marR="7985" marT="7986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5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4341</a:t>
                      </a:r>
                      <a:endParaRPr kumimoji="0" lang="en-US" altLang="zh-CN" sz="1500" b="1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7985" marR="7985" marT="7986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5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0.02%</a:t>
                      </a:r>
                      <a:endParaRPr kumimoji="0" lang="en-US" altLang="zh-CN" sz="1500" b="1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7985" marR="7985" marT="7986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5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99.98%</a:t>
                      </a:r>
                      <a:endParaRPr kumimoji="0" lang="en-US" altLang="zh-CN" sz="1500" b="1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7985" marR="7985" marT="7986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5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368</a:t>
                      </a:r>
                      <a:endParaRPr kumimoji="0" lang="en-US" altLang="zh-CN" sz="15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76657" marR="76657" marT="38332" marB="3833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北航未进入</a:t>
            </a:r>
            <a:r>
              <a:rPr lang="en-US" altLang="zh-CN" dirty="0" smtClean="0"/>
              <a:t>ESI</a:t>
            </a:r>
            <a:r>
              <a:rPr lang="zh-CN" altLang="en-US" dirty="0" smtClean="0"/>
              <a:t>情况（</a:t>
            </a:r>
            <a:r>
              <a:rPr lang="en-US" altLang="zh-CN" dirty="0" smtClean="0"/>
              <a:t>2015.07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0" y="5445224"/>
            <a:ext cx="9144000" cy="1412776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lIns="36000" rIns="36000" anchor="ctr" anchorCtr="0">
            <a:noAutofit/>
          </a:bodyPr>
          <a:lstStyle/>
          <a:p>
            <a:pPr algn="ctr">
              <a:lnSpc>
                <a:spcPct val="110000"/>
              </a:lnSpc>
            </a:pPr>
            <a:r>
              <a:rPr lang="zh-CN" altLang="en-US" sz="3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未进入</a:t>
            </a:r>
            <a:r>
              <a:rPr lang="zh-CN" altLang="en-US" sz="3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的</a:t>
            </a:r>
            <a:r>
              <a:rPr lang="en-US" altLang="zh-CN" sz="3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17</a:t>
            </a:r>
            <a:r>
              <a:rPr lang="zh-CN" altLang="en-US" sz="3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个</a:t>
            </a:r>
            <a:r>
              <a:rPr lang="zh-CN" altLang="en-US" sz="3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学科，还</a:t>
            </a:r>
            <a:r>
              <a:rPr lang="zh-CN" altLang="en-US" sz="3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处于艰难的起步阶段 </a:t>
            </a:r>
          </a:p>
          <a:p>
            <a:pPr algn="ctr">
              <a:lnSpc>
                <a:spcPct val="110000"/>
              </a:lnSpc>
            </a:pPr>
            <a:r>
              <a:rPr lang="zh-CN" altLang="en-US" sz="3600" b="1" dirty="0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</a:rPr>
              <a:t>常态发展难以支撑世界一流大学建设</a:t>
            </a:r>
          </a:p>
        </p:txBody>
      </p:sp>
    </p:spTree>
    <p:extLst>
      <p:ext uri="{BB962C8B-B14F-4D97-AF65-F5344CB8AC3E}">
        <p14:creationId xmlns="" xmlns:p14="http://schemas.microsoft.com/office/powerpoint/2010/main" val="114490671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高度互补、携手进入双一流</a:t>
            </a:r>
            <a:endParaRPr lang="zh-CN" altLang="en-US" dirty="0"/>
          </a:p>
        </p:txBody>
      </p:sp>
      <p:graphicFrame>
        <p:nvGraphicFramePr>
          <p:cNvPr id="4" name="Group 49"/>
          <p:cNvGraphicFramePr>
            <a:graphicFrameLocks noGrp="1"/>
          </p:cNvGraphicFramePr>
          <p:nvPr>
            <p:extLst/>
          </p:nvPr>
        </p:nvGraphicFramePr>
        <p:xfrm>
          <a:off x="282651" y="1412776"/>
          <a:ext cx="8548656" cy="3947408"/>
        </p:xfrm>
        <a:graphic>
          <a:graphicData uri="http://schemas.openxmlformats.org/drawingml/2006/table">
            <a:tbl>
              <a:tblPr firstRow="1">
                <a:tableStyleId>{0660B408-B3CF-4A94-85FC-2B1E0A45F4A2}</a:tableStyleId>
              </a:tblPr>
              <a:tblGrid>
                <a:gridCol w="4441268"/>
                <a:gridCol w="4107388"/>
              </a:tblGrid>
              <a:tr h="569425">
                <a:tc>
                  <a:txBody>
                    <a:bodyPr/>
                    <a:lstStyle/>
                    <a:p>
                      <a:pPr marL="0" marR="0" lvl="0" indent="0" algn="ctr" defTabSz="9128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4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北     航</a:t>
                      </a:r>
                      <a:endParaRPr kumimoji="0" lang="zh-CN" alt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+mn-ea"/>
                        <a:ea typeface="+mn-ea"/>
                        <a:cs typeface="微软雅黑" pitchFamily="34" charset="-122"/>
                      </a:endParaRPr>
                    </a:p>
                  </a:txBody>
                  <a:tcPr marL="68579" marR="68579" marT="45715" marB="4571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28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4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首     医</a:t>
                      </a:r>
                      <a:endParaRPr kumimoji="0" lang="zh-CN" altLang="en-US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+mn-ea"/>
                        <a:ea typeface="+mn-ea"/>
                        <a:cs typeface="微软雅黑" pitchFamily="34" charset="-122"/>
                      </a:endParaRPr>
                    </a:p>
                  </a:txBody>
                  <a:tcPr marL="68579" marR="68579" marT="45715" marB="4571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94270">
                <a:tc>
                  <a:txBody>
                    <a:bodyPr/>
                    <a:lstStyle/>
                    <a:p>
                      <a:pPr marL="0" marR="0" lvl="0" indent="0" algn="ctr" defTabSz="9128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4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工程学</a:t>
                      </a:r>
                      <a:endParaRPr kumimoji="0" lang="zh-CN" alt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微软雅黑" pitchFamily="34" charset="-122"/>
                      </a:endParaRPr>
                    </a:p>
                  </a:txBody>
                  <a:tcPr marL="68579" marR="68579" marT="45715" marB="4571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1" algn="ctr">
                        <a:spcBef>
                          <a:spcPts val="200"/>
                        </a:spcBef>
                        <a:buSzTx/>
                        <a:buFont typeface="Wingdings" pitchFamily="2" charset="2"/>
                        <a:buNone/>
                      </a:pPr>
                      <a:r>
                        <a:rPr lang="zh-CN" altLang="en-US" sz="2400" dirty="0" smtClean="0"/>
                        <a:t>临床医学</a:t>
                      </a:r>
                      <a:endParaRPr kumimoji="0" lang="zh-CN" alt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微软雅黑" pitchFamily="34" charset="-122"/>
                      </a:endParaRPr>
                    </a:p>
                  </a:txBody>
                  <a:tcPr marL="68579" marR="68579" marT="45715" marB="4571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28902">
                <a:tc>
                  <a:txBody>
                    <a:bodyPr/>
                    <a:lstStyle/>
                    <a:p>
                      <a:pPr marL="0" marR="0" lvl="0" indent="0" algn="ctr" defTabSz="9128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4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材料科学</a:t>
                      </a:r>
                      <a:endParaRPr kumimoji="0" lang="zh-CN" alt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微软雅黑" pitchFamily="34" charset="-122"/>
                      </a:endParaRPr>
                    </a:p>
                  </a:txBody>
                  <a:tcPr marL="68579" marR="68579" marT="45715" marB="4571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28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zh-CN" altLang="en-US" sz="2400" dirty="0" smtClean="0"/>
                        <a:t>神经科学与行为学</a:t>
                      </a:r>
                      <a:endParaRPr kumimoji="0" lang="zh-CN" alt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微软雅黑" pitchFamily="34" charset="-122"/>
                      </a:endParaRPr>
                    </a:p>
                  </a:txBody>
                  <a:tcPr marL="68579" marR="68579" marT="45715" marB="4571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17481">
                <a:tc>
                  <a:txBody>
                    <a:bodyPr/>
                    <a:lstStyle/>
                    <a:p>
                      <a:pPr marL="0" marR="0" lvl="0" indent="0" algn="ctr" defTabSz="9128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4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物理学</a:t>
                      </a:r>
                      <a:endParaRPr kumimoji="0" lang="zh-CN" alt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微软雅黑" pitchFamily="34" charset="-122"/>
                      </a:endParaRPr>
                    </a:p>
                  </a:txBody>
                  <a:tcPr marL="68579" marR="68579" marT="45715" marB="4571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28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zh-CN" altLang="en-US" sz="2400" dirty="0" smtClean="0"/>
                        <a:t>免疫学</a:t>
                      </a:r>
                      <a:endParaRPr kumimoji="0" lang="zh-CN" alt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微软雅黑" pitchFamily="34" charset="-122"/>
                      </a:endParaRPr>
                    </a:p>
                  </a:txBody>
                  <a:tcPr marL="68579" marR="68579" marT="45715" marB="4571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24848">
                <a:tc>
                  <a:txBody>
                    <a:bodyPr/>
                    <a:lstStyle/>
                    <a:p>
                      <a:pPr marL="0" marR="0" lvl="0" indent="0" algn="ctr" defTabSz="9128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4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化学</a:t>
                      </a:r>
                      <a:endParaRPr kumimoji="0" lang="zh-CN" alt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微软雅黑" pitchFamily="34" charset="-122"/>
                      </a:endParaRPr>
                    </a:p>
                  </a:txBody>
                  <a:tcPr marL="68579" marR="68579" marT="45715" marB="4571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28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zh-CN" altLang="en-US" sz="2400" dirty="0" smtClean="0"/>
                        <a:t>药理学与毒理学</a:t>
                      </a:r>
                      <a:endParaRPr kumimoji="0" lang="zh-CN" alt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微软雅黑" pitchFamily="34" charset="-122"/>
                      </a:endParaRPr>
                    </a:p>
                  </a:txBody>
                  <a:tcPr marL="68579" marR="68579" marT="45715" marB="4571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24848">
                <a:tc>
                  <a:txBody>
                    <a:bodyPr/>
                    <a:lstStyle/>
                    <a:p>
                      <a:pPr marL="0" marR="0" lvl="0" indent="0" algn="ctr" defTabSz="9128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4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计算机科学</a:t>
                      </a:r>
                      <a:endParaRPr kumimoji="0" lang="zh-CN" altLang="en-US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微软雅黑" pitchFamily="34" charset="-122"/>
                      </a:endParaRPr>
                    </a:p>
                  </a:txBody>
                  <a:tcPr marL="68579" marR="68579" marT="45715" marB="4571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8579" marR="68579" marT="45715" marB="4571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24848">
                <a:tc gridSpan="2">
                  <a:txBody>
                    <a:bodyPr/>
                    <a:lstStyle/>
                    <a:p>
                      <a:pPr marL="0" marR="0" lvl="0" indent="0" algn="ctr" defTabSz="91281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400" b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</a:rPr>
                        <a:t>预计新增</a:t>
                      </a:r>
                      <a:r>
                        <a:rPr kumimoji="0" lang="en-US" altLang="zh-CN" sz="2400" b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</a:rPr>
                        <a:t>ESI</a:t>
                      </a:r>
                      <a:r>
                        <a:rPr kumimoji="0" lang="zh-CN" altLang="en-US" sz="2400" b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</a:rPr>
                        <a:t>：</a:t>
                      </a:r>
                      <a:r>
                        <a:rPr kumimoji="0" lang="zh-CN" altLang="en-US" sz="2400" b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数学、</a:t>
                      </a:r>
                      <a:r>
                        <a:rPr kumimoji="0" lang="zh-CN" altLang="en-US" sz="24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环境和生态学、生物学与生物化学、分子生物学和遗传学、精神学与心理学、微生物学、社科总论</a:t>
                      </a:r>
                    </a:p>
                  </a:txBody>
                  <a:tcPr marL="68579" marR="68579" marT="45715" marB="4571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24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8579" marR="68579" marT="45715" marB="4571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5" name="椭圆 4"/>
          <p:cNvSpPr/>
          <p:nvPr/>
        </p:nvSpPr>
        <p:spPr bwMode="auto">
          <a:xfrm>
            <a:off x="3548867" y="2276872"/>
            <a:ext cx="2016224" cy="1872208"/>
          </a:xfrm>
          <a:prstGeom prst="ellipse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  <a:effectLst>
            <a:outerShdw dist="23000" dir="5400000" algn="ctr" rotWithShape="0">
              <a:srgbClr val="000000">
                <a:alpha val="31999"/>
              </a:srgbClr>
            </a:outerShdw>
          </a:effectLst>
        </p:spPr>
        <p:txBody>
          <a:bodyPr rtlCol="0" anchor="ctr"/>
          <a:lstStyle/>
          <a:p>
            <a:pPr algn="l"/>
            <a:r>
              <a:rPr lang="zh-CN" altLang="en-US" sz="4800" dirty="0" smtClean="0">
                <a:latin typeface="Arial" charset="0"/>
                <a:ea typeface="黑体" pitchFamily="2" charset="-122"/>
              </a:rPr>
              <a:t>互补</a:t>
            </a:r>
            <a:endParaRPr lang="zh-CN" altLang="en-US" sz="4800" dirty="0">
              <a:latin typeface="Arial" charset="0"/>
              <a:ea typeface="黑体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87637" y="5440652"/>
            <a:ext cx="8585200" cy="925290"/>
          </a:xfrm>
        </p:spPr>
        <p:txBody>
          <a:bodyPr>
            <a:noAutofit/>
          </a:bodyPr>
          <a:lstStyle/>
          <a:p>
            <a:r>
              <a:rPr lang="zh-CN" altLang="en-US" sz="2800" dirty="0"/>
              <a:t>合并</a:t>
            </a:r>
            <a:r>
              <a:rPr lang="zh-CN" altLang="en-US" sz="2800" dirty="0" smtClean="0"/>
              <a:t>后，将</a:t>
            </a:r>
            <a:r>
              <a:rPr lang="zh-CN" altLang="en-US" sz="2800" dirty="0" smtClean="0">
                <a:solidFill>
                  <a:srgbClr val="FF0000"/>
                </a:solidFill>
              </a:rPr>
              <a:t>有</a:t>
            </a:r>
            <a:r>
              <a:rPr lang="en-US" altLang="zh-CN" sz="2800" dirty="0" smtClean="0">
                <a:solidFill>
                  <a:srgbClr val="FF0000"/>
                </a:solidFill>
              </a:rPr>
              <a:t>9</a:t>
            </a:r>
            <a:r>
              <a:rPr lang="zh-CN" altLang="en-US" sz="2800" dirty="0" smtClean="0">
                <a:solidFill>
                  <a:srgbClr val="FF0000"/>
                </a:solidFill>
              </a:rPr>
              <a:t>个</a:t>
            </a:r>
            <a:r>
              <a:rPr lang="en-US" altLang="zh-CN" sz="2800" dirty="0" smtClean="0">
                <a:solidFill>
                  <a:srgbClr val="FF0000"/>
                </a:solidFill>
              </a:rPr>
              <a:t>ESI</a:t>
            </a:r>
            <a:r>
              <a:rPr lang="zh-CN" altLang="en-US" sz="2800" dirty="0" smtClean="0">
                <a:solidFill>
                  <a:srgbClr val="FF0000"/>
                </a:solidFill>
              </a:rPr>
              <a:t>学科，</a:t>
            </a:r>
            <a:r>
              <a:rPr lang="zh-CN" altLang="en-US" sz="2800" dirty="0" smtClean="0"/>
              <a:t>并有望</a:t>
            </a:r>
            <a:r>
              <a:rPr lang="zh-CN" altLang="en-US" sz="2800" dirty="0" smtClean="0">
                <a:solidFill>
                  <a:srgbClr val="FF0000"/>
                </a:solidFill>
              </a:rPr>
              <a:t>新增</a:t>
            </a:r>
            <a:r>
              <a:rPr lang="en-US" altLang="zh-CN" sz="2800" dirty="0" smtClean="0">
                <a:solidFill>
                  <a:srgbClr val="FF0000"/>
                </a:solidFill>
              </a:rPr>
              <a:t>7</a:t>
            </a:r>
            <a:r>
              <a:rPr lang="zh-CN" altLang="en-US" sz="2800" dirty="0" smtClean="0">
                <a:solidFill>
                  <a:srgbClr val="FF0000"/>
                </a:solidFill>
              </a:rPr>
              <a:t>个</a:t>
            </a:r>
            <a:r>
              <a:rPr lang="en-US" altLang="zh-CN" sz="2800" dirty="0" smtClean="0">
                <a:solidFill>
                  <a:srgbClr val="FF0000"/>
                </a:solidFill>
              </a:rPr>
              <a:t>ESI</a:t>
            </a:r>
            <a:r>
              <a:rPr lang="zh-CN" altLang="en-US" sz="2800" dirty="0" smtClean="0">
                <a:solidFill>
                  <a:srgbClr val="FF0000"/>
                </a:solidFill>
              </a:rPr>
              <a:t>，</a:t>
            </a:r>
            <a:r>
              <a:rPr lang="zh-CN" altLang="en-US" sz="2800" dirty="0" smtClean="0"/>
              <a:t>快速进入全国</a:t>
            </a:r>
            <a:r>
              <a:rPr lang="en-US" altLang="zh-CN" sz="2800" dirty="0" smtClean="0"/>
              <a:t>985</a:t>
            </a:r>
            <a:r>
              <a:rPr lang="zh-CN" altLang="en-US" sz="2800" dirty="0" smtClean="0"/>
              <a:t>高校前十名</a:t>
            </a:r>
            <a:endParaRPr lang="en-US" altLang="zh-CN" sz="2800" dirty="0" smtClean="0"/>
          </a:p>
        </p:txBody>
      </p:sp>
      <p:sp>
        <p:nvSpPr>
          <p:cNvPr id="7" name="矩形 6"/>
          <p:cNvSpPr/>
          <p:nvPr/>
        </p:nvSpPr>
        <p:spPr>
          <a:xfrm>
            <a:off x="-15021" y="5835508"/>
            <a:ext cx="9144000" cy="1010952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lIns="36000" rIns="36000" anchor="ctr" anchorCtr="0">
            <a:noAutofit/>
          </a:bodyPr>
          <a:lstStyle/>
          <a:p>
            <a:pPr algn="ctr">
              <a:lnSpc>
                <a:spcPct val="110000"/>
              </a:lnSpc>
            </a:pPr>
            <a:r>
              <a:rPr lang="en-US" altLang="zh-CN" sz="3600" b="1" dirty="0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</a:rPr>
              <a:t>5</a:t>
            </a:r>
            <a:r>
              <a:rPr lang="zh-CN" altLang="en-US" sz="3600" b="1" dirty="0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</a:rPr>
              <a:t>年内，具备世界一流大学基本特征</a:t>
            </a:r>
          </a:p>
        </p:txBody>
      </p:sp>
    </p:spTree>
    <p:extLst>
      <p:ext uri="{BB962C8B-B14F-4D97-AF65-F5344CB8AC3E}">
        <p14:creationId xmlns="" xmlns:p14="http://schemas.microsoft.com/office/powerpoint/2010/main" val="46106825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rgbClr val="FFFF00"/>
                </a:solidFill>
              </a:rPr>
              <a:t>北航：</a:t>
            </a:r>
            <a:r>
              <a:rPr lang="zh-CN" altLang="en-US" dirty="0" smtClean="0"/>
              <a:t>支持新办学体举措</a:t>
            </a:r>
            <a:endParaRPr lang="zh-CN" altLang="en-US" dirty="0">
              <a:solidFill>
                <a:srgbClr val="FFFF0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87338" y="1330325"/>
            <a:ext cx="8856662" cy="5339035"/>
          </a:xfrm>
        </p:spPr>
        <p:txBody>
          <a:bodyPr>
            <a:normAutofit fontScale="92500"/>
          </a:bodyPr>
          <a:lstStyle/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zh-CN" altLang="en-US" sz="3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布局新的研究方向</a:t>
            </a:r>
            <a:endParaRPr lang="en-US" altLang="zh-CN" sz="3000" dirty="0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lvl="1">
              <a:lnSpc>
                <a:spcPct val="150000"/>
              </a:lnSpc>
              <a:spcAft>
                <a:spcPts val="0"/>
              </a:spcAft>
            </a:pPr>
            <a:r>
              <a:rPr lang="zh-CN" altLang="en-US" sz="2600" dirty="0" smtClean="0">
                <a:latin typeface="Times New Roman" pitchFamily="18" charset="0"/>
                <a:cs typeface="Times New Roman" pitchFamily="18" charset="0"/>
              </a:rPr>
              <a:t>空天医学、大数据医学、脑智能、生物材料、医疗器械</a:t>
            </a: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……</a:t>
            </a: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zh-CN" altLang="en-US" sz="3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实施创新团队建设计划</a:t>
            </a:r>
          </a:p>
          <a:p>
            <a:pPr lvl="1">
              <a:lnSpc>
                <a:spcPct val="150000"/>
              </a:lnSpc>
              <a:spcAft>
                <a:spcPts val="0"/>
              </a:spcAft>
            </a:pPr>
            <a:r>
              <a:rPr lang="zh-CN" altLang="en-US" sz="2600" dirty="0">
                <a:latin typeface="Times New Roman" pitchFamily="18" charset="0"/>
                <a:cs typeface="Times New Roman" pitchFamily="18" charset="0"/>
              </a:rPr>
              <a:t>学校设立</a:t>
            </a:r>
            <a:r>
              <a:rPr lang="en-US" altLang="zh-CN" sz="2600" dirty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zh-CN" altLang="en-US" sz="2600" dirty="0">
                <a:latin typeface="Times New Roman" pitchFamily="18" charset="0"/>
                <a:cs typeface="Times New Roman" pitchFamily="18" charset="0"/>
              </a:rPr>
              <a:t>亿元的研究基金，支持</a:t>
            </a:r>
            <a:r>
              <a:rPr lang="en-US" altLang="zh-CN" sz="2600" dirty="0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18</a:t>
            </a:r>
            <a:r>
              <a:rPr lang="zh-CN" altLang="en-US" sz="2600" dirty="0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个医工交叉创新团队</a:t>
            </a:r>
            <a:endParaRPr lang="en-US" altLang="zh-CN" sz="2600" dirty="0">
              <a:solidFill>
                <a:srgbClr val="0000CC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zh-CN" altLang="en-US" sz="3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探索</a:t>
            </a:r>
            <a:r>
              <a:rPr lang="zh-CN" altLang="en-US" sz="3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医工交叉的高端人才培养模式改革</a:t>
            </a:r>
            <a:endParaRPr lang="en-US" altLang="zh-CN" sz="30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lvl="1">
              <a:lnSpc>
                <a:spcPct val="150000"/>
              </a:lnSpc>
              <a:spcAft>
                <a:spcPts val="0"/>
              </a:spcAft>
            </a:pPr>
            <a:r>
              <a:rPr lang="en-US" altLang="zh-CN" sz="2600" dirty="0">
                <a:latin typeface="Times New Roman" pitchFamily="18" charset="0"/>
                <a:cs typeface="Times New Roman" pitchFamily="18" charset="0"/>
              </a:rPr>
              <a:t>3</a:t>
            </a:r>
            <a:r>
              <a:rPr lang="zh-CN" altLang="en-US" sz="2600" dirty="0">
                <a:latin typeface="Times New Roman" pitchFamily="18" charset="0"/>
                <a:cs typeface="Times New Roman" pitchFamily="18" charset="0"/>
              </a:rPr>
              <a:t>年增加</a:t>
            </a:r>
            <a:r>
              <a:rPr lang="en-US" altLang="zh-CN" sz="2600" dirty="0">
                <a:latin typeface="Times New Roman" pitchFamily="18" charset="0"/>
                <a:cs typeface="Times New Roman" pitchFamily="18" charset="0"/>
              </a:rPr>
              <a:t>500</a:t>
            </a:r>
            <a:r>
              <a:rPr lang="zh-CN" altLang="en-US" sz="2600" dirty="0">
                <a:latin typeface="Times New Roman" pitchFamily="18" charset="0"/>
                <a:cs typeface="Times New Roman" pitchFamily="18" charset="0"/>
              </a:rPr>
              <a:t>名</a:t>
            </a:r>
            <a:r>
              <a:rPr lang="zh-CN" altLang="en-US" sz="2600" dirty="0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博士生指标</a:t>
            </a:r>
            <a:r>
              <a:rPr lang="zh-CN" altLang="en-US" sz="2600" dirty="0">
                <a:latin typeface="Times New Roman" pitchFamily="18" charset="0"/>
                <a:cs typeface="Times New Roman" pitchFamily="18" charset="0"/>
              </a:rPr>
              <a:t>用于医工交叉高端人才培养</a:t>
            </a:r>
            <a:endParaRPr lang="en-US" altLang="zh-CN" sz="2600" dirty="0">
              <a:latin typeface="Times New Roman" pitchFamily="18" charset="0"/>
              <a:cs typeface="Times New Roman" pitchFamily="18" charset="0"/>
            </a:endParaRPr>
          </a:p>
          <a:p>
            <a:pPr lvl="1">
              <a:lnSpc>
                <a:spcPct val="150000"/>
              </a:lnSpc>
              <a:spcAft>
                <a:spcPts val="0"/>
              </a:spcAft>
            </a:pPr>
            <a:r>
              <a:rPr lang="zh-CN" altLang="en-US" sz="2600" dirty="0">
                <a:latin typeface="Times New Roman" pitchFamily="18" charset="0"/>
                <a:cs typeface="Times New Roman" pitchFamily="18" charset="0"/>
              </a:rPr>
              <a:t>尝试</a:t>
            </a:r>
            <a:r>
              <a:rPr lang="zh-CN" altLang="en-US" sz="2600" dirty="0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本科（生物医学工程专业）起点、</a:t>
            </a:r>
            <a:r>
              <a:rPr lang="en-US" altLang="zh-CN" sz="2600" dirty="0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PHD+MD</a:t>
            </a:r>
            <a:r>
              <a:rPr lang="zh-CN" altLang="en-US" sz="2600" dirty="0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双博士培养</a:t>
            </a:r>
            <a:r>
              <a:rPr lang="zh-CN" altLang="en-US" sz="2600" dirty="0">
                <a:latin typeface="Times New Roman" pitchFamily="18" charset="0"/>
                <a:cs typeface="Times New Roman" pitchFamily="18" charset="0"/>
              </a:rPr>
              <a:t>，开我国医学教育改革之</a:t>
            </a:r>
            <a:r>
              <a:rPr lang="zh-CN" altLang="en-US" sz="2600" dirty="0" smtClean="0">
                <a:latin typeface="Times New Roman" pitchFamily="18" charset="0"/>
                <a:cs typeface="Times New Roman" pitchFamily="18" charset="0"/>
              </a:rPr>
              <a:t>先河</a:t>
            </a:r>
            <a:endParaRPr lang="en-US" altLang="zh-CN" sz="2600" dirty="0" smtClean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06242263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rgbClr val="FFFF00"/>
                </a:solidFill>
              </a:rPr>
              <a:t>北京市：</a:t>
            </a:r>
            <a:r>
              <a:rPr lang="zh-CN" altLang="en-US" dirty="0" smtClean="0"/>
              <a:t>支持</a:t>
            </a:r>
            <a:r>
              <a:rPr lang="zh-CN" altLang="en-US" dirty="0"/>
              <a:t>新办学体</a:t>
            </a:r>
            <a:r>
              <a:rPr lang="zh-CN" altLang="en-US" dirty="0" smtClean="0"/>
              <a:t>举措</a:t>
            </a:r>
            <a:endParaRPr lang="zh-CN" altLang="en-US" dirty="0">
              <a:solidFill>
                <a:srgbClr val="FFFF00"/>
              </a:solidFill>
            </a:endParaRPr>
          </a:p>
        </p:txBody>
      </p:sp>
      <p:sp>
        <p:nvSpPr>
          <p:cNvPr id="12" name="内容占位符 2"/>
          <p:cNvSpPr>
            <a:spLocks noGrp="1"/>
          </p:cNvSpPr>
          <p:nvPr>
            <p:ph idx="1"/>
          </p:nvPr>
        </p:nvSpPr>
        <p:spPr>
          <a:xfrm>
            <a:off x="107504" y="1268760"/>
            <a:ext cx="8965182" cy="5184576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zh-CN" altLang="en-US" sz="2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建设医学创新中心（房山区窦店镇）</a:t>
            </a:r>
            <a:endParaRPr lang="en-US" altLang="zh-CN" sz="2800" dirty="0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lvl="1">
              <a:lnSpc>
                <a:spcPct val="150000"/>
              </a:lnSpc>
              <a:spcAft>
                <a:spcPts val="0"/>
              </a:spcAft>
            </a:pPr>
            <a:r>
              <a:rPr lang="zh-CN" altLang="en-US" dirty="0" smtClean="0">
                <a:latin typeface="Times New Roman" pitchFamily="18" charset="0"/>
                <a:cs typeface="Times New Roman" pitchFamily="18" charset="0"/>
              </a:rPr>
              <a:t>西靠房山世界地质公园，北接良乡高教园区</a:t>
            </a:r>
            <a:endParaRPr lang="en-US" altLang="zh-CN" dirty="0" smtClean="0">
              <a:latin typeface="Times New Roman" pitchFamily="18" charset="0"/>
              <a:cs typeface="Times New Roman" pitchFamily="18" charset="0"/>
            </a:endParaRPr>
          </a:p>
          <a:p>
            <a:pPr lvl="1">
              <a:lnSpc>
                <a:spcPct val="150000"/>
              </a:lnSpc>
              <a:spcAft>
                <a:spcPts val="0"/>
              </a:spcAft>
            </a:pPr>
            <a:r>
              <a:rPr lang="zh-CN" altLang="en-US" dirty="0" smtClean="0">
                <a:latin typeface="Times New Roman" pitchFamily="18" charset="0"/>
                <a:cs typeface="Times New Roman" pitchFamily="18" charset="0"/>
              </a:rPr>
              <a:t>占地</a:t>
            </a:r>
            <a:r>
              <a:rPr lang="zh-CN" altLang="en-US" dirty="0">
                <a:latin typeface="Times New Roman" pitchFamily="18" charset="0"/>
                <a:cs typeface="Times New Roman" pitchFamily="18" charset="0"/>
              </a:rPr>
              <a:t>共</a:t>
            </a:r>
            <a:r>
              <a:rPr lang="en-US" altLang="zh-CN" dirty="0" smtClean="0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153</a:t>
            </a:r>
            <a:r>
              <a:rPr lang="zh-CN" altLang="en-US" dirty="0" smtClean="0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亩</a:t>
            </a:r>
            <a:r>
              <a:rPr lang="zh-CN" altLang="en-US" dirty="0" smtClean="0">
                <a:latin typeface="Times New Roman" pitchFamily="18" charset="0"/>
                <a:cs typeface="Times New Roman" pitchFamily="18" charset="0"/>
              </a:rPr>
              <a:t>，总建筑面积</a:t>
            </a:r>
            <a:r>
              <a:rPr lang="en-US" altLang="zh-CN" dirty="0" smtClean="0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16.8</a:t>
            </a:r>
            <a:r>
              <a:rPr lang="zh-CN" altLang="en-US" dirty="0" smtClean="0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万平方米</a:t>
            </a:r>
            <a:endParaRPr lang="en-US" altLang="zh-CN" dirty="0" smtClean="0">
              <a:solidFill>
                <a:srgbClr val="0000CC"/>
              </a:solidFill>
              <a:latin typeface="Times New Roman" pitchFamily="18" charset="0"/>
              <a:cs typeface="Times New Roman" pitchFamily="18" charset="0"/>
            </a:endParaRPr>
          </a:p>
          <a:p>
            <a:pPr lvl="2">
              <a:lnSpc>
                <a:spcPct val="150000"/>
              </a:lnSpc>
              <a:spcAft>
                <a:spcPts val="0"/>
              </a:spcAft>
            </a:pPr>
            <a:r>
              <a:rPr lang="zh-CN" altLang="en-US" dirty="0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已建成</a:t>
            </a:r>
            <a:r>
              <a:rPr lang="en-US" altLang="zh-CN" dirty="0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12</a:t>
            </a:r>
            <a:r>
              <a:rPr lang="zh-CN" altLang="en-US" dirty="0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栋独立的研发</a:t>
            </a:r>
            <a:r>
              <a:rPr lang="zh-CN" altLang="en-US" dirty="0" smtClean="0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楼</a:t>
            </a:r>
            <a:endParaRPr lang="en-US" altLang="zh-CN" dirty="0" smtClean="0">
              <a:solidFill>
                <a:srgbClr val="0000CC"/>
              </a:solidFill>
              <a:latin typeface="Times New Roman" pitchFamily="18" charset="0"/>
              <a:cs typeface="Times New Roman" pitchFamily="18" charset="0"/>
            </a:endParaRPr>
          </a:p>
          <a:p>
            <a:pPr lvl="2">
              <a:lnSpc>
                <a:spcPct val="150000"/>
              </a:lnSpc>
              <a:spcAft>
                <a:spcPts val="0"/>
              </a:spcAft>
            </a:pPr>
            <a:r>
              <a:rPr lang="zh-CN" altLang="en-US" dirty="0" smtClean="0">
                <a:latin typeface="Times New Roman" pitchFamily="18" charset="0"/>
                <a:cs typeface="Times New Roman" pitchFamily="18" charset="0"/>
              </a:rPr>
              <a:t>配套会议中心、多功能厅、专家公寓、地下车库等设施</a:t>
            </a:r>
            <a:endParaRPr lang="en-US" altLang="zh-CN" dirty="0" smtClean="0">
              <a:latin typeface="Times New Roman" pitchFamily="18" charset="0"/>
              <a:cs typeface="Times New Roman" pitchFamily="18" charset="0"/>
            </a:endParaRPr>
          </a:p>
          <a:p>
            <a:pPr lvl="1">
              <a:lnSpc>
                <a:spcPct val="150000"/>
              </a:lnSpc>
              <a:spcAft>
                <a:spcPts val="0"/>
              </a:spcAft>
            </a:pPr>
            <a:r>
              <a:rPr lang="zh-CN" altLang="en-US" dirty="0" smtClean="0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建设成本约</a:t>
            </a:r>
            <a:r>
              <a:rPr lang="en-US" altLang="zh-CN" dirty="0" smtClean="0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20</a:t>
            </a:r>
            <a:r>
              <a:rPr lang="zh-CN" altLang="en-US" dirty="0" smtClean="0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亿</a:t>
            </a:r>
            <a:r>
              <a:rPr lang="zh-CN" altLang="en-US" dirty="0" smtClean="0">
                <a:latin typeface="Times New Roman" pitchFamily="18" charset="0"/>
                <a:cs typeface="Times New Roman" pitchFamily="18" charset="0"/>
              </a:rPr>
              <a:t>，北京市免费提供使用，并提供</a:t>
            </a:r>
            <a:r>
              <a:rPr lang="zh-CN" altLang="en-US" dirty="0" smtClean="0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装修及后续运行费用</a:t>
            </a:r>
            <a:endParaRPr lang="en-US" altLang="zh-CN" dirty="0" smtClean="0">
              <a:solidFill>
                <a:srgbClr val="0000CC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76771569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小  结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zh-CN" altLang="zh-CN" dirty="0">
                <a:solidFill>
                  <a:srgbClr val="FF0000"/>
                </a:solidFill>
              </a:rPr>
              <a:t>服务京津冀协同发展</a:t>
            </a:r>
            <a:endParaRPr lang="en-US" altLang="zh-CN" dirty="0">
              <a:solidFill>
                <a:srgbClr val="FF0000"/>
              </a:solidFill>
            </a:endParaRPr>
          </a:p>
          <a:p>
            <a:pPr lvl="1">
              <a:lnSpc>
                <a:spcPct val="150000"/>
              </a:lnSpc>
            </a:pPr>
            <a:r>
              <a:rPr lang="zh-CN" altLang="en-US" dirty="0" smtClean="0"/>
              <a:t>实现</a:t>
            </a:r>
            <a:r>
              <a:rPr lang="zh-CN" altLang="zh-CN" dirty="0" smtClean="0"/>
              <a:t>两</a:t>
            </a:r>
            <a:r>
              <a:rPr lang="zh-CN" altLang="zh-CN" dirty="0"/>
              <a:t>校城区本科教育</a:t>
            </a:r>
            <a:r>
              <a:rPr lang="zh-CN" altLang="zh-CN" dirty="0" smtClean="0"/>
              <a:t>功能</a:t>
            </a:r>
            <a:r>
              <a:rPr lang="zh-CN" altLang="en-US" dirty="0" smtClean="0"/>
              <a:t>向</a:t>
            </a:r>
            <a:r>
              <a:rPr lang="zh-CN" altLang="en-US" dirty="0"/>
              <a:t>郊区</a:t>
            </a:r>
            <a:r>
              <a:rPr lang="zh-CN" altLang="zh-CN" dirty="0"/>
              <a:t>有效疏解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zh-CN" dirty="0"/>
              <a:t>充分利用房山窦店医学创新中心的科研功能</a:t>
            </a:r>
            <a:r>
              <a:rPr lang="zh-CN" altLang="en-US" dirty="0"/>
              <a:t>，实现相关科研人员向郊区有效疏解</a:t>
            </a: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FF0000"/>
                </a:solidFill>
              </a:rPr>
              <a:t>落实创新驱动发展</a:t>
            </a:r>
            <a:endParaRPr lang="en-US" altLang="zh-CN" dirty="0">
              <a:solidFill>
                <a:srgbClr val="FF0000"/>
              </a:solidFill>
            </a:endParaRPr>
          </a:p>
          <a:p>
            <a:pPr lvl="1">
              <a:lnSpc>
                <a:spcPct val="150000"/>
              </a:lnSpc>
            </a:pPr>
            <a:r>
              <a:rPr lang="zh-CN" altLang="zh-CN" dirty="0" smtClean="0"/>
              <a:t>搭建</a:t>
            </a:r>
            <a:r>
              <a:rPr lang="zh-CN" altLang="zh-CN" dirty="0"/>
              <a:t>科技创新平台，</a:t>
            </a:r>
            <a:r>
              <a:rPr lang="zh-CN" altLang="zh-CN" dirty="0" smtClean="0"/>
              <a:t>支撑</a:t>
            </a:r>
            <a:r>
              <a:rPr lang="zh-CN" altLang="en-US" dirty="0" smtClean="0"/>
              <a:t>北京科技创新中心建设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zh-CN" altLang="zh-CN" dirty="0">
                <a:solidFill>
                  <a:srgbClr val="FF0000"/>
                </a:solidFill>
              </a:rPr>
              <a:t>深化教育综合改革</a:t>
            </a:r>
            <a:endParaRPr lang="en-US" altLang="zh-CN" dirty="0">
              <a:solidFill>
                <a:srgbClr val="FF0000"/>
              </a:solidFill>
            </a:endParaRPr>
          </a:p>
          <a:p>
            <a:pPr lvl="1">
              <a:lnSpc>
                <a:spcPct val="150000"/>
              </a:lnSpc>
            </a:pPr>
            <a:r>
              <a:rPr lang="zh-CN" altLang="zh-CN" dirty="0" smtClean="0"/>
              <a:t>实现</a:t>
            </a:r>
            <a:r>
              <a:rPr lang="zh-CN" altLang="zh-CN" dirty="0"/>
              <a:t>部属高校与市属高校的融合发展、共创</a:t>
            </a:r>
            <a:r>
              <a:rPr lang="zh-CN" altLang="zh-CN" dirty="0" smtClean="0"/>
              <a:t>一流</a:t>
            </a:r>
            <a:r>
              <a:rPr lang="zh-CN" altLang="en-US" dirty="0" smtClean="0"/>
              <a:t>大学</a:t>
            </a:r>
            <a:endParaRPr lang="en-US" altLang="zh-CN" dirty="0" smtClean="0"/>
          </a:p>
        </p:txBody>
      </p:sp>
    </p:spTree>
    <p:extLst>
      <p:ext uri="{BB962C8B-B14F-4D97-AF65-F5344CB8AC3E}">
        <p14:creationId xmlns="" xmlns:p14="http://schemas.microsoft.com/office/powerpoint/2010/main" val="239955294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灯片编号占位符 3"/>
          <p:cNvSpPr txBox="1">
            <a:spLocks noGrp="1"/>
          </p:cNvSpPr>
          <p:nvPr/>
        </p:nvSpPr>
        <p:spPr bwMode="auto">
          <a:xfrm>
            <a:off x="7010400" y="-17463"/>
            <a:ext cx="2133600" cy="3651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fld id="{BF240850-FBDB-4821-B2BF-7521765178FB}" type="slidenum">
              <a:rPr lang="zh-CN" altLang="en-US" b="1">
                <a:latin typeface="Times New Roman" panose="02020603050405020304" pitchFamily="18" charset="0"/>
                <a:ea typeface="黑体" panose="02010609060101010101" pitchFamily="49" charset="-122"/>
              </a:rPr>
              <a:pPr algn="r" eaLnBrk="1" hangingPunct="1"/>
              <a:t>26</a:t>
            </a:fld>
            <a:endParaRPr lang="en-US" altLang="zh-CN" b="1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pic>
        <p:nvPicPr>
          <p:cNvPr id="176131" name="图片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8450" b="8151"/>
          <a:stretch>
            <a:fillRect/>
          </a:stretch>
        </p:blipFill>
        <p:spPr bwMode="auto">
          <a:xfrm>
            <a:off x="0" y="1346200"/>
            <a:ext cx="9144000" cy="5719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组合 10"/>
          <p:cNvGrpSpPr>
            <a:grpSpLocks/>
          </p:cNvGrpSpPr>
          <p:nvPr/>
        </p:nvGrpSpPr>
        <p:grpSpPr bwMode="auto">
          <a:xfrm>
            <a:off x="3803650" y="2281238"/>
            <a:ext cx="5426075" cy="4208462"/>
            <a:chOff x="3803374" y="2677037"/>
            <a:chExt cx="5425735" cy="4208342"/>
          </a:xfrm>
        </p:grpSpPr>
        <p:sp>
          <p:nvSpPr>
            <p:cNvPr id="23" name="任意多边形 22"/>
            <p:cNvSpPr/>
            <p:nvPr/>
          </p:nvSpPr>
          <p:spPr>
            <a:xfrm>
              <a:off x="3803374" y="2697673"/>
              <a:ext cx="1630261" cy="4187706"/>
            </a:xfrm>
            <a:custGeom>
              <a:avLst/>
              <a:gdLst>
                <a:gd name="connsiteX0" fmla="*/ 927652 w 1630051"/>
                <a:gd name="connsiteY0" fmla="*/ 4188040 h 4188040"/>
                <a:gd name="connsiteX1" fmla="*/ 1431235 w 1630051"/>
                <a:gd name="connsiteY1" fmla="*/ 3896492 h 4188040"/>
                <a:gd name="connsiteX2" fmla="*/ 1524000 w 1630051"/>
                <a:gd name="connsiteY2" fmla="*/ 3459170 h 4188040"/>
                <a:gd name="connsiteX3" fmla="*/ 1510748 w 1630051"/>
                <a:gd name="connsiteY3" fmla="*/ 3273640 h 4188040"/>
                <a:gd name="connsiteX4" fmla="*/ 1630017 w 1630051"/>
                <a:gd name="connsiteY4" fmla="*/ 2929083 h 4188040"/>
                <a:gd name="connsiteX5" fmla="*/ 1524000 w 1630051"/>
                <a:gd name="connsiteY5" fmla="*/ 2730300 h 4188040"/>
                <a:gd name="connsiteX6" fmla="*/ 1603513 w 1630051"/>
                <a:gd name="connsiteY6" fmla="*/ 2372492 h 4188040"/>
                <a:gd name="connsiteX7" fmla="*/ 1431235 w 1630051"/>
                <a:gd name="connsiteY7" fmla="*/ 2253222 h 4188040"/>
                <a:gd name="connsiteX8" fmla="*/ 1417983 w 1630051"/>
                <a:gd name="connsiteY8" fmla="*/ 2027935 h 4188040"/>
                <a:gd name="connsiteX9" fmla="*/ 1457739 w 1630051"/>
                <a:gd name="connsiteY9" fmla="*/ 1802648 h 4188040"/>
                <a:gd name="connsiteX10" fmla="*/ 1563756 w 1630051"/>
                <a:gd name="connsiteY10" fmla="*/ 1696631 h 4188040"/>
                <a:gd name="connsiteX11" fmla="*/ 1590261 w 1630051"/>
                <a:gd name="connsiteY11" fmla="*/ 1444840 h 4188040"/>
                <a:gd name="connsiteX12" fmla="*/ 1444487 w 1630051"/>
                <a:gd name="connsiteY12" fmla="*/ 1285814 h 4188040"/>
                <a:gd name="connsiteX13" fmla="*/ 1470991 w 1630051"/>
                <a:gd name="connsiteY13" fmla="*/ 1113535 h 4188040"/>
                <a:gd name="connsiteX14" fmla="*/ 1272209 w 1630051"/>
                <a:gd name="connsiteY14" fmla="*/ 941257 h 4188040"/>
                <a:gd name="connsiteX15" fmla="*/ 1046922 w 1630051"/>
                <a:gd name="connsiteY15" fmla="*/ 941257 h 4188040"/>
                <a:gd name="connsiteX16" fmla="*/ 901148 w 1630051"/>
                <a:gd name="connsiteY16" fmla="*/ 835240 h 4188040"/>
                <a:gd name="connsiteX17" fmla="*/ 861391 w 1630051"/>
                <a:gd name="connsiteY17" fmla="*/ 636457 h 4188040"/>
                <a:gd name="connsiteX18" fmla="*/ 675861 w 1630051"/>
                <a:gd name="connsiteY18" fmla="*/ 556944 h 4188040"/>
                <a:gd name="connsiteX19" fmla="*/ 503583 w 1630051"/>
                <a:gd name="connsiteY19" fmla="*/ 503935 h 4188040"/>
                <a:gd name="connsiteX20" fmla="*/ 344556 w 1630051"/>
                <a:gd name="connsiteY20" fmla="*/ 344909 h 4188040"/>
                <a:gd name="connsiteX21" fmla="*/ 318052 w 1630051"/>
                <a:gd name="connsiteY21" fmla="*/ 252144 h 4188040"/>
                <a:gd name="connsiteX22" fmla="*/ 119269 w 1630051"/>
                <a:gd name="connsiteY22" fmla="*/ 40109 h 4188040"/>
                <a:gd name="connsiteX23" fmla="*/ 0 w 1630051"/>
                <a:gd name="connsiteY23" fmla="*/ 353 h 4188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630051" h="4188040">
                  <a:moveTo>
                    <a:pt x="927652" y="4188040"/>
                  </a:moveTo>
                  <a:cubicBezTo>
                    <a:pt x="1129748" y="4103005"/>
                    <a:pt x="1331844" y="4017970"/>
                    <a:pt x="1431235" y="3896492"/>
                  </a:cubicBezTo>
                  <a:cubicBezTo>
                    <a:pt x="1530626" y="3775014"/>
                    <a:pt x="1510748" y="3562979"/>
                    <a:pt x="1524000" y="3459170"/>
                  </a:cubicBezTo>
                  <a:cubicBezTo>
                    <a:pt x="1537252" y="3355361"/>
                    <a:pt x="1493079" y="3361988"/>
                    <a:pt x="1510748" y="3273640"/>
                  </a:cubicBezTo>
                  <a:cubicBezTo>
                    <a:pt x="1528418" y="3185292"/>
                    <a:pt x="1627808" y="3019640"/>
                    <a:pt x="1630017" y="2929083"/>
                  </a:cubicBezTo>
                  <a:cubicBezTo>
                    <a:pt x="1632226" y="2838526"/>
                    <a:pt x="1528417" y="2823065"/>
                    <a:pt x="1524000" y="2730300"/>
                  </a:cubicBezTo>
                  <a:cubicBezTo>
                    <a:pt x="1519583" y="2637535"/>
                    <a:pt x="1618974" y="2452005"/>
                    <a:pt x="1603513" y="2372492"/>
                  </a:cubicBezTo>
                  <a:cubicBezTo>
                    <a:pt x="1588052" y="2292979"/>
                    <a:pt x="1462157" y="2310648"/>
                    <a:pt x="1431235" y="2253222"/>
                  </a:cubicBezTo>
                  <a:cubicBezTo>
                    <a:pt x="1400313" y="2195796"/>
                    <a:pt x="1413566" y="2103031"/>
                    <a:pt x="1417983" y="2027935"/>
                  </a:cubicBezTo>
                  <a:cubicBezTo>
                    <a:pt x="1422400" y="1952839"/>
                    <a:pt x="1433444" y="1857865"/>
                    <a:pt x="1457739" y="1802648"/>
                  </a:cubicBezTo>
                  <a:cubicBezTo>
                    <a:pt x="1482034" y="1747431"/>
                    <a:pt x="1541669" y="1756266"/>
                    <a:pt x="1563756" y="1696631"/>
                  </a:cubicBezTo>
                  <a:cubicBezTo>
                    <a:pt x="1585843" y="1636996"/>
                    <a:pt x="1610139" y="1513309"/>
                    <a:pt x="1590261" y="1444840"/>
                  </a:cubicBezTo>
                  <a:cubicBezTo>
                    <a:pt x="1570383" y="1376371"/>
                    <a:pt x="1464365" y="1341031"/>
                    <a:pt x="1444487" y="1285814"/>
                  </a:cubicBezTo>
                  <a:cubicBezTo>
                    <a:pt x="1424609" y="1230596"/>
                    <a:pt x="1499704" y="1170961"/>
                    <a:pt x="1470991" y="1113535"/>
                  </a:cubicBezTo>
                  <a:cubicBezTo>
                    <a:pt x="1442278" y="1056109"/>
                    <a:pt x="1342887" y="969970"/>
                    <a:pt x="1272209" y="941257"/>
                  </a:cubicBezTo>
                  <a:cubicBezTo>
                    <a:pt x="1201531" y="912544"/>
                    <a:pt x="1108765" y="958926"/>
                    <a:pt x="1046922" y="941257"/>
                  </a:cubicBezTo>
                  <a:cubicBezTo>
                    <a:pt x="985079" y="923588"/>
                    <a:pt x="932070" y="886040"/>
                    <a:pt x="901148" y="835240"/>
                  </a:cubicBezTo>
                  <a:cubicBezTo>
                    <a:pt x="870226" y="784440"/>
                    <a:pt x="898939" y="682840"/>
                    <a:pt x="861391" y="636457"/>
                  </a:cubicBezTo>
                  <a:cubicBezTo>
                    <a:pt x="823843" y="590074"/>
                    <a:pt x="735496" y="579031"/>
                    <a:pt x="675861" y="556944"/>
                  </a:cubicBezTo>
                  <a:cubicBezTo>
                    <a:pt x="616226" y="534857"/>
                    <a:pt x="558800" y="539274"/>
                    <a:pt x="503583" y="503935"/>
                  </a:cubicBezTo>
                  <a:cubicBezTo>
                    <a:pt x="448366" y="468596"/>
                    <a:pt x="375478" y="386874"/>
                    <a:pt x="344556" y="344909"/>
                  </a:cubicBezTo>
                  <a:cubicBezTo>
                    <a:pt x="313634" y="302944"/>
                    <a:pt x="355600" y="302944"/>
                    <a:pt x="318052" y="252144"/>
                  </a:cubicBezTo>
                  <a:cubicBezTo>
                    <a:pt x="280504" y="201344"/>
                    <a:pt x="172278" y="82074"/>
                    <a:pt x="119269" y="40109"/>
                  </a:cubicBezTo>
                  <a:cubicBezTo>
                    <a:pt x="66260" y="-1856"/>
                    <a:pt x="33130" y="-752"/>
                    <a:pt x="0" y="353"/>
                  </a:cubicBezTo>
                </a:path>
              </a:pathLst>
            </a:custGeom>
            <a:noFill/>
            <a:ln w="5715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zh-CN" altLang="en-US"/>
            </a:p>
          </p:txBody>
        </p:sp>
        <p:grpSp>
          <p:nvGrpSpPr>
            <p:cNvPr id="176140" name="组合 9"/>
            <p:cNvGrpSpPr>
              <a:grpSpLocks/>
            </p:cNvGrpSpPr>
            <p:nvPr/>
          </p:nvGrpSpPr>
          <p:grpSpPr bwMode="auto">
            <a:xfrm>
              <a:off x="4618399" y="2677037"/>
              <a:ext cx="3692751" cy="588943"/>
              <a:chOff x="4618399" y="2696041"/>
              <a:chExt cx="3692751" cy="588943"/>
            </a:xfrm>
          </p:grpSpPr>
          <p:cxnSp>
            <p:nvCxnSpPr>
              <p:cNvPr id="6" name="直接连接符 5"/>
              <p:cNvCxnSpPr/>
              <p:nvPr/>
            </p:nvCxnSpPr>
            <p:spPr>
              <a:xfrm flipV="1">
                <a:off x="4617711" y="2997657"/>
                <a:ext cx="314305" cy="287329"/>
              </a:xfrm>
              <a:prstGeom prst="line">
                <a:avLst/>
              </a:prstGeom>
              <a:ln w="28575"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直接连接符 7"/>
              <p:cNvCxnSpPr/>
              <p:nvPr/>
            </p:nvCxnSpPr>
            <p:spPr>
              <a:xfrm>
                <a:off x="4932016" y="2997657"/>
                <a:ext cx="1368339" cy="0"/>
              </a:xfrm>
              <a:prstGeom prst="line">
                <a:avLst/>
              </a:prstGeom>
              <a:ln w="28575"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" name="文本框 8"/>
              <p:cNvSpPr txBox="1"/>
              <p:nvPr/>
            </p:nvSpPr>
            <p:spPr>
              <a:xfrm>
                <a:off x="6367027" y="2696041"/>
                <a:ext cx="1944565" cy="554021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>
                <a:spAutoFit/>
              </a:bodyPr>
              <a:lstStyle/>
              <a:p>
                <a:pPr eaLnBrk="0" hangingPunct="0">
                  <a:defRPr/>
                </a:pPr>
                <a:r>
                  <a:rPr lang="zh-CN" altLang="en-US" sz="3000" b="1" dirty="0">
                    <a:solidFill>
                      <a:srgbClr val="FF0000"/>
                    </a:solidFill>
                    <a:latin typeface="Times New Roman" pitchFamily="18" charset="0"/>
                    <a:ea typeface="黑体" pitchFamily="49" charset="-122"/>
                    <a:cs typeface="Times New Roman" pitchFamily="18" charset="0"/>
                  </a:rPr>
                  <a:t>世界</a:t>
                </a:r>
                <a:r>
                  <a:rPr lang="en-US" altLang="zh-CN" sz="3000" b="1" dirty="0">
                    <a:solidFill>
                      <a:srgbClr val="FF0000"/>
                    </a:solidFill>
                    <a:latin typeface="Times New Roman" pitchFamily="18" charset="0"/>
                    <a:ea typeface="黑体" pitchFamily="49" charset="-122"/>
                    <a:cs typeface="Times New Roman" pitchFamily="18" charset="0"/>
                  </a:rPr>
                  <a:t>100</a:t>
                </a:r>
                <a:r>
                  <a:rPr lang="zh-CN" altLang="en-US" sz="3000" b="1" dirty="0">
                    <a:solidFill>
                      <a:srgbClr val="FF0000"/>
                    </a:solidFill>
                    <a:latin typeface="Times New Roman" pitchFamily="18" charset="0"/>
                    <a:ea typeface="黑体" pitchFamily="49" charset="-122"/>
                    <a:cs typeface="Times New Roman" pitchFamily="18" charset="0"/>
                  </a:rPr>
                  <a:t>名</a:t>
                </a:r>
              </a:p>
            </p:txBody>
          </p:sp>
        </p:grpSp>
        <p:grpSp>
          <p:nvGrpSpPr>
            <p:cNvPr id="176141" name="组合 16"/>
            <p:cNvGrpSpPr>
              <a:grpSpLocks/>
            </p:cNvGrpSpPr>
            <p:nvPr/>
          </p:nvGrpSpPr>
          <p:grpSpPr bwMode="auto">
            <a:xfrm>
              <a:off x="5364088" y="3842044"/>
              <a:ext cx="3628356" cy="576064"/>
              <a:chOff x="4618399" y="2708920"/>
              <a:chExt cx="3628356" cy="576064"/>
            </a:xfrm>
          </p:grpSpPr>
          <p:cxnSp>
            <p:nvCxnSpPr>
              <p:cNvPr id="18" name="直接连接符 17"/>
              <p:cNvCxnSpPr/>
              <p:nvPr/>
            </p:nvCxnSpPr>
            <p:spPr>
              <a:xfrm flipV="1">
                <a:off x="4618100" y="2998022"/>
                <a:ext cx="314305" cy="287329"/>
              </a:xfrm>
              <a:prstGeom prst="line">
                <a:avLst/>
              </a:prstGeom>
              <a:ln w="28575"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直接连接符 18"/>
              <p:cNvCxnSpPr/>
              <p:nvPr/>
            </p:nvCxnSpPr>
            <p:spPr>
              <a:xfrm>
                <a:off x="4932405" y="2998022"/>
                <a:ext cx="1368339" cy="0"/>
              </a:xfrm>
              <a:prstGeom prst="line">
                <a:avLst/>
              </a:prstGeom>
              <a:ln w="28575"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文本框 21"/>
              <p:cNvSpPr txBox="1"/>
              <p:nvPr/>
            </p:nvSpPr>
            <p:spPr>
              <a:xfrm>
                <a:off x="6302332" y="2709105"/>
                <a:ext cx="1944566" cy="554022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>
                <a:spAutoFit/>
              </a:bodyPr>
              <a:lstStyle/>
              <a:p>
                <a:pPr eaLnBrk="0" hangingPunct="0">
                  <a:defRPr/>
                </a:pPr>
                <a:r>
                  <a:rPr lang="zh-CN" altLang="en-US" sz="3000" b="1" dirty="0">
                    <a:latin typeface="Times New Roman" pitchFamily="18" charset="0"/>
                    <a:ea typeface="黑体" pitchFamily="49" charset="-122"/>
                    <a:cs typeface="Times New Roman" pitchFamily="18" charset="0"/>
                  </a:rPr>
                  <a:t>世界</a:t>
                </a:r>
                <a:r>
                  <a:rPr lang="en-US" altLang="zh-CN" sz="3000" b="1" dirty="0">
                    <a:latin typeface="Times New Roman" pitchFamily="18" charset="0"/>
                    <a:ea typeface="黑体" pitchFamily="49" charset="-122"/>
                    <a:cs typeface="Times New Roman" pitchFamily="18" charset="0"/>
                  </a:rPr>
                  <a:t>200</a:t>
                </a:r>
                <a:r>
                  <a:rPr lang="zh-CN" altLang="en-US" sz="3000" b="1" dirty="0">
                    <a:latin typeface="Times New Roman" pitchFamily="18" charset="0"/>
                    <a:ea typeface="黑体" pitchFamily="49" charset="-122"/>
                    <a:cs typeface="Times New Roman" pitchFamily="18" charset="0"/>
                  </a:rPr>
                  <a:t>名</a:t>
                </a:r>
              </a:p>
            </p:txBody>
          </p:sp>
        </p:grpSp>
        <p:grpSp>
          <p:nvGrpSpPr>
            <p:cNvPr id="176142" name="组合 37"/>
            <p:cNvGrpSpPr>
              <a:grpSpLocks/>
            </p:cNvGrpSpPr>
            <p:nvPr/>
          </p:nvGrpSpPr>
          <p:grpSpPr bwMode="auto">
            <a:xfrm>
              <a:off x="5255248" y="6277437"/>
              <a:ext cx="3973861" cy="553998"/>
              <a:chOff x="5255248" y="6296441"/>
              <a:chExt cx="3973861" cy="553998"/>
            </a:xfrm>
          </p:grpSpPr>
          <p:cxnSp>
            <p:nvCxnSpPr>
              <p:cNvPr id="27" name="直接连接符 26"/>
              <p:cNvCxnSpPr/>
              <p:nvPr/>
            </p:nvCxnSpPr>
            <p:spPr>
              <a:xfrm>
                <a:off x="5255846" y="6582130"/>
                <a:ext cx="2087431" cy="0"/>
              </a:xfrm>
              <a:prstGeom prst="line">
                <a:avLst/>
              </a:prstGeom>
              <a:ln w="28575"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文本框 27"/>
              <p:cNvSpPr txBox="1"/>
              <p:nvPr/>
            </p:nvSpPr>
            <p:spPr>
              <a:xfrm>
                <a:off x="7284544" y="6296388"/>
                <a:ext cx="1944565" cy="554021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 eaLnBrk="0" hangingPunct="0">
                  <a:defRPr/>
                </a:pPr>
                <a:r>
                  <a:rPr lang="zh-CN" altLang="en-US" sz="30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itchFamily="18" charset="0"/>
                    <a:ea typeface="黑体" pitchFamily="49" charset="-122"/>
                    <a:cs typeface="Times New Roman" pitchFamily="18" charset="0"/>
                  </a:rPr>
                  <a:t>世界</a:t>
                </a:r>
                <a:r>
                  <a:rPr lang="en-US" altLang="zh-CN" sz="30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itchFamily="18" charset="0"/>
                    <a:ea typeface="黑体" pitchFamily="49" charset="-122"/>
                    <a:cs typeface="Times New Roman" pitchFamily="18" charset="0"/>
                  </a:rPr>
                  <a:t>400</a:t>
                </a:r>
                <a:r>
                  <a:rPr lang="zh-CN" altLang="en-US" sz="30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itchFamily="18" charset="0"/>
                    <a:ea typeface="黑体" pitchFamily="49" charset="-122"/>
                    <a:cs typeface="Times New Roman" pitchFamily="18" charset="0"/>
                  </a:rPr>
                  <a:t>名</a:t>
                </a:r>
              </a:p>
            </p:txBody>
          </p:sp>
        </p:grpSp>
        <p:grpSp>
          <p:nvGrpSpPr>
            <p:cNvPr id="176143" name="组合 29"/>
            <p:cNvGrpSpPr>
              <a:grpSpLocks/>
            </p:cNvGrpSpPr>
            <p:nvPr/>
          </p:nvGrpSpPr>
          <p:grpSpPr bwMode="auto">
            <a:xfrm>
              <a:off x="5433425" y="5003359"/>
              <a:ext cx="3641235" cy="573692"/>
              <a:chOff x="4618399" y="2711292"/>
              <a:chExt cx="3641235" cy="573692"/>
            </a:xfrm>
          </p:grpSpPr>
          <p:cxnSp>
            <p:nvCxnSpPr>
              <p:cNvPr id="31" name="直接连接符 30"/>
              <p:cNvCxnSpPr/>
              <p:nvPr/>
            </p:nvCxnSpPr>
            <p:spPr>
              <a:xfrm flipV="1">
                <a:off x="4618609" y="2996333"/>
                <a:ext cx="314305" cy="288917"/>
              </a:xfrm>
              <a:prstGeom prst="line">
                <a:avLst/>
              </a:prstGeom>
              <a:ln w="28575"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接连接符 31"/>
              <p:cNvCxnSpPr/>
              <p:nvPr/>
            </p:nvCxnSpPr>
            <p:spPr>
              <a:xfrm>
                <a:off x="4932914" y="2996333"/>
                <a:ext cx="1368339" cy="0"/>
              </a:xfrm>
              <a:prstGeom prst="line">
                <a:avLst/>
              </a:prstGeom>
              <a:ln w="28575"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文本框 32"/>
              <p:cNvSpPr txBox="1"/>
              <p:nvPr/>
            </p:nvSpPr>
            <p:spPr>
              <a:xfrm>
                <a:off x="6315540" y="2710591"/>
                <a:ext cx="1944566" cy="555610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>
                <a:spAutoFit/>
              </a:bodyPr>
              <a:lstStyle/>
              <a:p>
                <a:pPr eaLnBrk="0" hangingPunct="0">
                  <a:defRPr/>
                </a:pPr>
                <a:r>
                  <a:rPr lang="zh-CN" altLang="en-US" sz="3000" b="1" dirty="0">
                    <a:latin typeface="Times New Roman" pitchFamily="18" charset="0"/>
                    <a:ea typeface="黑体" pitchFamily="49" charset="-122"/>
                    <a:cs typeface="Times New Roman" pitchFamily="18" charset="0"/>
                  </a:rPr>
                  <a:t>世界</a:t>
                </a:r>
                <a:r>
                  <a:rPr lang="en-US" altLang="zh-CN" sz="3000" b="1" dirty="0">
                    <a:latin typeface="Times New Roman" pitchFamily="18" charset="0"/>
                    <a:ea typeface="黑体" pitchFamily="49" charset="-122"/>
                    <a:cs typeface="Times New Roman" pitchFamily="18" charset="0"/>
                  </a:rPr>
                  <a:t>300</a:t>
                </a:r>
                <a:r>
                  <a:rPr lang="zh-CN" altLang="en-US" sz="3000" b="1" dirty="0">
                    <a:latin typeface="Times New Roman" pitchFamily="18" charset="0"/>
                    <a:ea typeface="黑体" pitchFamily="49" charset="-122"/>
                    <a:cs typeface="Times New Roman" pitchFamily="18" charset="0"/>
                  </a:rPr>
                  <a:t>名</a:t>
                </a:r>
              </a:p>
            </p:txBody>
          </p:sp>
        </p:grpSp>
      </p:grpSp>
      <p:grpSp>
        <p:nvGrpSpPr>
          <p:cNvPr id="176133" name="组合 36"/>
          <p:cNvGrpSpPr>
            <a:grpSpLocks/>
          </p:cNvGrpSpPr>
          <p:nvPr/>
        </p:nvGrpSpPr>
        <p:grpSpPr bwMode="auto">
          <a:xfrm>
            <a:off x="3832225" y="1455738"/>
            <a:ext cx="596900" cy="830262"/>
            <a:chOff x="9352263" y="2363900"/>
            <a:chExt cx="389075" cy="561047"/>
          </a:xfrm>
        </p:grpSpPr>
        <p:sp>
          <p:nvSpPr>
            <p:cNvPr id="34" name="波形 33"/>
            <p:cNvSpPr/>
            <p:nvPr/>
          </p:nvSpPr>
          <p:spPr>
            <a:xfrm>
              <a:off x="9354333" y="2363900"/>
              <a:ext cx="387005" cy="367952"/>
            </a:xfrm>
            <a:prstGeom prst="wav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zh-CN" altLang="en-US"/>
            </a:p>
          </p:txBody>
        </p:sp>
        <p:cxnSp>
          <p:nvCxnSpPr>
            <p:cNvPr id="36" name="直接连接符 35"/>
            <p:cNvCxnSpPr/>
            <p:nvPr/>
          </p:nvCxnSpPr>
          <p:spPr>
            <a:xfrm>
              <a:off x="9352263" y="2647106"/>
              <a:ext cx="0" cy="27784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矩形 23"/>
          <p:cNvSpPr/>
          <p:nvPr/>
        </p:nvSpPr>
        <p:spPr>
          <a:xfrm>
            <a:off x="0" y="-27385"/>
            <a:ext cx="9144000" cy="1291035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3900" b="1" spc="160" dirty="0">
                <a:solidFill>
                  <a:schemeClr val="bg1"/>
                </a:solidFill>
                <a:latin typeface="+mj-lt"/>
                <a:cs typeface="Times New Roman" pitchFamily="18" charset="0"/>
              </a:rPr>
              <a:t>根植于中国的世界一流大学</a:t>
            </a:r>
          </a:p>
        </p:txBody>
      </p:sp>
    </p:spTree>
    <p:extLst>
      <p:ext uri="{BB962C8B-B14F-4D97-AF65-F5344CB8AC3E}">
        <p14:creationId xmlns="" xmlns:p14="http://schemas.microsoft.com/office/powerpoint/2010/main" val="162845347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提  纲</a:t>
            </a:r>
            <a:endParaRPr lang="zh-CN" altLang="en-US" dirty="0"/>
          </a:p>
        </p:txBody>
      </p:sp>
      <p:sp>
        <p:nvSpPr>
          <p:cNvPr id="4" name="内容占位符 7"/>
          <p:cNvSpPr txBox="1">
            <a:spLocks/>
          </p:cNvSpPr>
          <p:nvPr/>
        </p:nvSpPr>
        <p:spPr bwMode="auto">
          <a:xfrm>
            <a:off x="1547664" y="1484784"/>
            <a:ext cx="5904656" cy="42500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>
            <a:lvl1pPr marL="342900" indent="-342900" algn="l" rtl="0" eaLnBrk="0" fontAlgn="base" hangingPunct="0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rgbClr val="0000CC"/>
              </a:buClr>
              <a:buSzPct val="75000"/>
              <a:buFont typeface="Wingdings" pitchFamily="2" charset="2"/>
              <a:buChar char="p"/>
              <a:defRPr kumimoji="1" sz="3200">
                <a:solidFill>
                  <a:schemeClr val="tx1"/>
                </a:solidFill>
                <a:latin typeface="+mn-ea"/>
                <a:ea typeface="+mn-ea"/>
                <a:cs typeface="微软雅黑" pitchFamily="34" charset="-122"/>
              </a:defRPr>
            </a:lvl1pPr>
            <a:lvl2pPr marL="742950" indent="-285750" algn="l" rtl="0" eaLnBrk="0" fontAlgn="base" hangingPunct="0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rgbClr val="0000CC"/>
              </a:buClr>
              <a:buSzPct val="60000"/>
              <a:buFont typeface="Wingdings" pitchFamily="2" charset="2"/>
              <a:buChar char="Ø"/>
              <a:defRPr kumimoji="1" sz="2800">
                <a:solidFill>
                  <a:schemeClr val="tx1"/>
                </a:solidFill>
                <a:latin typeface="+mn-ea"/>
                <a:ea typeface="+mn-ea"/>
                <a:cs typeface="微软雅黑" pitchFamily="34" charset="-122"/>
              </a:defRPr>
            </a:lvl2pPr>
            <a:lvl3pPr marL="1143000" indent="-228600" algn="l" rtl="0" eaLnBrk="0" fontAlgn="base" hangingPunct="0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rgbClr val="0000CC"/>
              </a:buClr>
              <a:buChar char="•"/>
              <a:defRPr kumimoji="1" sz="2400">
                <a:solidFill>
                  <a:schemeClr val="tx1"/>
                </a:solidFill>
                <a:latin typeface="+mn-ea"/>
                <a:ea typeface="+mn-ea"/>
                <a:cs typeface="微软雅黑" pitchFamily="34" charset="-122"/>
              </a:defRPr>
            </a:lvl3pPr>
            <a:lvl4pPr marL="1600200" indent="-228600" algn="l" rtl="0" eaLnBrk="0" fontAlgn="base" hangingPunct="0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rgbClr val="0000FF"/>
              </a:buClr>
              <a:buFont typeface="Arial" charset="0"/>
              <a:buChar char="–"/>
              <a:defRPr kumimoji="1" sz="2000">
                <a:solidFill>
                  <a:schemeClr val="tx1"/>
                </a:solidFill>
                <a:latin typeface="+mn-ea"/>
                <a:ea typeface="+mn-ea"/>
                <a:cs typeface="微软雅黑" pitchFamily="34" charset="-122"/>
              </a:defRPr>
            </a:lvl4pPr>
            <a:lvl5pPr marL="2057400" indent="-228600" algn="l" rtl="0" eaLnBrk="0" fontAlgn="base" hangingPunct="0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rgbClr val="0000FF"/>
              </a:buClr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  <a:cs typeface="微软雅黑" pitchFamily="34" charset="-122"/>
              </a:defRPr>
            </a:lvl5pPr>
            <a:lvl6pPr marL="2514600" indent="-228600" algn="l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42672"/>
              </a:buClr>
              <a:buChar char="»"/>
              <a:defRPr sz="2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42672"/>
              </a:buClr>
              <a:buChar char="»"/>
              <a:defRPr sz="2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42672"/>
              </a:buClr>
              <a:buChar char="»"/>
              <a:defRPr sz="2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42672"/>
              </a:buClr>
              <a:buChar char="»"/>
              <a:defRPr sz="2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ctr">
              <a:lnSpc>
                <a:spcPct val="150000"/>
              </a:lnSpc>
              <a:buFont typeface="Wingdings" pitchFamily="2" charset="2"/>
              <a:buNone/>
              <a:defRPr/>
            </a:pPr>
            <a:r>
              <a:rPr lang="zh-CN" altLang="en-US" sz="4800" b="1" dirty="0">
                <a:solidFill>
                  <a:srgbClr val="3333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一</a:t>
            </a:r>
            <a:r>
              <a:rPr lang="zh-CN" altLang="zh-CN" sz="4800" b="1" dirty="0">
                <a:solidFill>
                  <a:srgbClr val="3333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、</a:t>
            </a:r>
            <a:r>
              <a:rPr lang="zh-CN" altLang="en-US" sz="4800" b="1" dirty="0">
                <a:solidFill>
                  <a:srgbClr val="3333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新 北 航</a:t>
            </a:r>
            <a:endParaRPr lang="en-US" altLang="zh-CN" sz="4800" b="1" dirty="0">
              <a:solidFill>
                <a:srgbClr val="33339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 algn="ctr">
              <a:lnSpc>
                <a:spcPct val="150000"/>
              </a:lnSpc>
              <a:buNone/>
              <a:defRPr/>
            </a:pPr>
            <a:r>
              <a:rPr lang="zh-CN" altLang="en-US" sz="4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二、项目方案</a:t>
            </a:r>
            <a:endParaRPr lang="en-US" altLang="zh-CN" sz="48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="" xmlns:p14="http://schemas.microsoft.com/office/powerpoint/2010/main" val="173252951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国际趋势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87338" y="1268760"/>
            <a:ext cx="8585200" cy="540060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zh-CN" altLang="en-US" sz="2800" dirty="0" smtClean="0">
                <a:latin typeface="Times New Roman" pitchFamily="18" charset="0"/>
                <a:cs typeface="Times New Roman" pitchFamily="18" charset="0"/>
              </a:rPr>
              <a:t>美国国防部高级研究计划局</a:t>
            </a:r>
            <a:r>
              <a:rPr lang="zh-CN" altLang="en-US" sz="2800" dirty="0">
                <a:latin typeface="Times New Roman" pitchFamily="18" charset="0"/>
                <a:cs typeface="Times New Roman" pitchFamily="18" charset="0"/>
              </a:rPr>
              <a:t>（</a:t>
            </a:r>
            <a:r>
              <a:rPr lang="en-US" altLang="zh-CN" sz="28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DARPA</a:t>
            </a:r>
            <a:r>
              <a:rPr lang="zh-CN" altLang="en-US" sz="2800" dirty="0">
                <a:latin typeface="Times New Roman" pitchFamily="18" charset="0"/>
                <a:cs typeface="Times New Roman" pitchFamily="18" charset="0"/>
              </a:rPr>
              <a:t>）</a:t>
            </a:r>
            <a:r>
              <a:rPr lang="en-US" altLang="zh-CN" sz="2800" dirty="0">
                <a:latin typeface="Times New Roman" pitchFamily="18" charset="0"/>
                <a:cs typeface="Times New Roman" pitchFamily="18" charset="0"/>
              </a:rPr>
              <a:t>《</a:t>
            </a:r>
            <a:r>
              <a:rPr lang="zh-CN" altLang="en-US" sz="2800" dirty="0">
                <a:latin typeface="Times New Roman" pitchFamily="18" charset="0"/>
                <a:cs typeface="Times New Roman" pitchFamily="18" charset="0"/>
              </a:rPr>
              <a:t>服务于国家安全的突破性技术</a:t>
            </a:r>
            <a:r>
              <a:rPr lang="en-US" altLang="zh-CN" sz="2800" dirty="0">
                <a:latin typeface="Times New Roman" pitchFamily="18" charset="0"/>
                <a:cs typeface="Times New Roman" pitchFamily="18" charset="0"/>
              </a:rPr>
              <a:t>》(2015</a:t>
            </a:r>
            <a:r>
              <a:rPr lang="en-US" altLang="zh-CN" sz="2800" dirty="0" smtClean="0">
                <a:latin typeface="Times New Roman" pitchFamily="18" charset="0"/>
                <a:cs typeface="Times New Roman" pitchFamily="18" charset="0"/>
              </a:rPr>
              <a:t>):</a:t>
            </a:r>
            <a:r>
              <a:rPr lang="zh-CN" altLang="en-US" sz="2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美军未来的四大战略投资领域</a:t>
            </a:r>
          </a:p>
          <a:p>
            <a:pPr lvl="1">
              <a:lnSpc>
                <a:spcPct val="150000"/>
              </a:lnSpc>
              <a:spcAft>
                <a:spcPts val="600"/>
              </a:spcAft>
            </a:pPr>
            <a:r>
              <a:rPr lang="en-US" altLang="zh-CN" sz="2400" dirty="0" smtClean="0"/>
              <a:t>(1)</a:t>
            </a:r>
            <a:r>
              <a:rPr lang="zh-CN" altLang="en-US" sz="2400" dirty="0" smtClean="0"/>
              <a:t>复杂军用系统构建：</a:t>
            </a:r>
            <a:r>
              <a:rPr lang="zh-CN" altLang="en-US" sz="2400" b="1" dirty="0" smtClean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海、陆、空、天一体化</a:t>
            </a:r>
            <a:endParaRPr lang="en-US" altLang="zh-CN" sz="2400" b="1" dirty="0" smtClean="0">
              <a:solidFill>
                <a:srgbClr val="0000C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>
              <a:lnSpc>
                <a:spcPct val="150000"/>
              </a:lnSpc>
              <a:spcAft>
                <a:spcPts val="600"/>
              </a:spcAft>
            </a:pPr>
            <a:r>
              <a:rPr lang="en-US" altLang="zh-CN" sz="2400" dirty="0" smtClean="0"/>
              <a:t>(2)</a:t>
            </a:r>
            <a:r>
              <a:rPr lang="zh-CN" altLang="en-US" sz="2400" dirty="0" smtClean="0"/>
              <a:t>信息爆炸</a:t>
            </a:r>
            <a:r>
              <a:rPr lang="zh-CN" altLang="en-US" sz="2400" dirty="0"/>
              <a:t>局势</a:t>
            </a:r>
            <a:r>
              <a:rPr lang="zh-CN" altLang="en-US" sz="2400" dirty="0" smtClean="0"/>
              <a:t>应对：</a:t>
            </a:r>
            <a:r>
              <a:rPr lang="zh-CN" altLang="en-US" sz="2400" b="1" dirty="0" smtClean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信息领域</a:t>
            </a:r>
            <a:endParaRPr lang="en-US" altLang="zh-CN" sz="2400" b="1" dirty="0">
              <a:solidFill>
                <a:srgbClr val="0000C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>
              <a:lnSpc>
                <a:spcPct val="150000"/>
              </a:lnSpc>
              <a:spcAft>
                <a:spcPts val="600"/>
              </a:spcAft>
            </a:pP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3)</a:t>
            </a:r>
            <a:r>
              <a:rPr lang="zh-CN" altLang="en-US" sz="2400" dirty="0">
                <a:latin typeface="Times New Roman" pitchFamily="18" charset="0"/>
                <a:cs typeface="Times New Roman" pitchFamily="18" charset="0"/>
              </a:rPr>
              <a:t>技术前沿探索：</a:t>
            </a:r>
            <a:r>
              <a:rPr lang="zh-CN" altLang="en-US" sz="2400" b="1" dirty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基础研究前沿领域</a:t>
            </a:r>
            <a:endParaRPr lang="en-US" altLang="zh-CN" sz="2400" b="1" dirty="0">
              <a:solidFill>
                <a:srgbClr val="0000C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  <a:p>
            <a:pPr lvl="1">
              <a:lnSpc>
                <a:spcPct val="150000"/>
              </a:lnSpc>
              <a:spcAft>
                <a:spcPts val="600"/>
              </a:spcAft>
            </a:pP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4)</a:t>
            </a:r>
            <a:r>
              <a:rPr lang="zh-CN" altLang="en-US" sz="2400" dirty="0">
                <a:latin typeface="Times New Roman" pitchFamily="18" charset="0"/>
                <a:cs typeface="Times New Roman" pitchFamily="18" charset="0"/>
              </a:rPr>
              <a:t>生物技术利用：</a:t>
            </a:r>
            <a:r>
              <a:rPr lang="zh-CN" altLang="en-US" sz="2400" b="1" dirty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生医交叉</a:t>
            </a:r>
            <a:r>
              <a:rPr lang="zh-CN" altLang="en-US" sz="2400" b="1" dirty="0" smtClean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技术</a:t>
            </a:r>
            <a:endParaRPr lang="en-US" altLang="zh-CN" sz="2400" b="1" dirty="0">
              <a:solidFill>
                <a:srgbClr val="0000C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-19901" y="5661248"/>
            <a:ext cx="9163901" cy="1169894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lIns="36000" rIns="36000" anchor="ctr" anchorCtr="0">
            <a:noAutofit/>
          </a:bodyPr>
          <a:lstStyle/>
          <a:p>
            <a:pPr algn="ctr" eaLnBrk="0" hangingPunct="0">
              <a:lnSpc>
                <a:spcPct val="110000"/>
              </a:lnSpc>
            </a:pPr>
            <a:r>
              <a:rPr lang="zh-CN" altLang="en-US" sz="3400" b="1" dirty="0" smtClean="0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  <a:cs typeface="Times New Roman" panose="02020603050405020304" pitchFamily="18" charset="0"/>
              </a:rPr>
              <a:t>空、天、信、医成为国际必争战略领域</a:t>
            </a:r>
            <a:endParaRPr lang="zh-CN" altLang="en-US" sz="3400" b="1" dirty="0">
              <a:solidFill>
                <a:srgbClr val="FFFF00"/>
              </a:solidFill>
              <a:latin typeface="微软雅黑" pitchFamily="34" charset="-122"/>
              <a:ea typeface="微软雅黑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78848731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国际趋势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87338" y="1268760"/>
            <a:ext cx="5148758" cy="540060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zh-CN" altLang="en-US" sz="2800" dirty="0" smtClean="0"/>
              <a:t>美国在国情咨文中提出</a:t>
            </a:r>
            <a:r>
              <a:rPr lang="zh-CN" altLang="en-US" sz="2800" dirty="0" smtClean="0"/>
              <a:t>，</a:t>
            </a:r>
            <a:r>
              <a:rPr lang="en-US" altLang="zh-CN" sz="2800" dirty="0" smtClean="0"/>
              <a:t>2016</a:t>
            </a:r>
            <a:r>
              <a:rPr lang="zh-CN" altLang="en-US" sz="2800" dirty="0" smtClean="0"/>
              <a:t>年计划投入</a:t>
            </a:r>
            <a:r>
              <a:rPr lang="en-US" altLang="zh-CN" sz="2800" dirty="0" smtClean="0"/>
              <a:t>2.15</a:t>
            </a:r>
            <a:r>
              <a:rPr lang="zh-CN" altLang="en-US" sz="2800" dirty="0" smtClean="0"/>
              <a:t>亿美元，进行“精准医疗”大型医学研究计划，以“引领一个医学时代</a:t>
            </a:r>
            <a:r>
              <a:rPr lang="zh-CN" altLang="en-US" sz="2800" dirty="0" smtClean="0"/>
              <a:t>”</a:t>
            </a:r>
            <a:endParaRPr lang="en-US" altLang="zh-CN" sz="2800" dirty="0" smtClean="0"/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altLang="zh-CN" sz="2800" dirty="0" smtClean="0"/>
              <a:t>《SCIENCE》</a:t>
            </a:r>
            <a:r>
              <a:rPr lang="zh-CN" altLang="en-US" sz="2800" dirty="0" smtClean="0"/>
              <a:t>创刊</a:t>
            </a:r>
            <a:r>
              <a:rPr lang="en-US" altLang="zh-CN" sz="2800" dirty="0" smtClean="0"/>
              <a:t>125</a:t>
            </a:r>
            <a:r>
              <a:rPr lang="zh-CN" altLang="en-US" sz="2800" dirty="0" smtClean="0"/>
              <a:t>周年公布的</a:t>
            </a:r>
            <a:r>
              <a:rPr lang="en-US" altLang="zh-CN" sz="2800" dirty="0" smtClean="0"/>
              <a:t>125</a:t>
            </a:r>
            <a:r>
              <a:rPr lang="zh-CN" altLang="en-US" sz="2800" dirty="0" smtClean="0"/>
              <a:t>个科学前沿</a:t>
            </a:r>
            <a:r>
              <a:rPr lang="zh-CN" altLang="en-US" sz="2800" dirty="0" smtClean="0"/>
              <a:t>问题中，人类医疗健康占据了重要地地位</a:t>
            </a:r>
            <a:endParaRPr lang="en-US" altLang="zh-CN" sz="2400" b="1" dirty="0" smtClean="0">
              <a:solidFill>
                <a:srgbClr val="0000C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图片 5" descr="F1.medium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652120" y="4176464"/>
            <a:ext cx="3419872" cy="2564904"/>
          </a:xfrm>
          <a:prstGeom prst="rect">
            <a:avLst/>
          </a:prstGeom>
        </p:spPr>
      </p:pic>
      <p:pic>
        <p:nvPicPr>
          <p:cNvPr id="7" name="图片 6" descr="pd-usa2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652120" y="1196752"/>
            <a:ext cx="3419872" cy="287835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78848731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 </a:t>
            </a:r>
            <a:r>
              <a:rPr lang="zh-CN" altLang="en-US" dirty="0" smtClean="0"/>
              <a:t>战略机遇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87338" y="1268761"/>
            <a:ext cx="8585200" cy="5184576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30000"/>
              </a:lnSpc>
              <a:spcAft>
                <a:spcPts val="0"/>
              </a:spcAft>
            </a:pPr>
            <a:r>
              <a:rPr lang="zh-CN" altLang="en-US" dirty="0">
                <a:latin typeface="Times New Roman" pitchFamily="18" charset="0"/>
                <a:cs typeface="Times New Roman" pitchFamily="18" charset="0"/>
              </a:rPr>
              <a:t>背景</a:t>
            </a:r>
            <a:r>
              <a:rPr lang="zh-CN" altLang="en-US" dirty="0" smtClean="0">
                <a:latin typeface="Times New Roman" pitchFamily="18" charset="0"/>
                <a:cs typeface="Times New Roman" pitchFamily="18" charset="0"/>
              </a:rPr>
              <a:t>：</a:t>
            </a:r>
            <a:endParaRPr lang="en-US" altLang="zh-CN" dirty="0" smtClean="0">
              <a:latin typeface="Times New Roman" pitchFamily="18" charset="0"/>
              <a:cs typeface="Times New Roman" pitchFamily="18" charset="0"/>
            </a:endParaRPr>
          </a:p>
          <a:p>
            <a:pPr lvl="1">
              <a:lnSpc>
                <a:spcPct val="130000"/>
              </a:lnSpc>
              <a:spcAft>
                <a:spcPts val="0"/>
              </a:spcAft>
            </a:pPr>
            <a:r>
              <a:rPr lang="zh-CN" altLang="en-US" dirty="0" smtClean="0">
                <a:latin typeface="Times New Roman" pitchFamily="18" charset="0"/>
                <a:cs typeface="Times New Roman" pitchFamily="18" charset="0"/>
              </a:rPr>
              <a:t>国家战略：京</a:t>
            </a:r>
            <a:r>
              <a:rPr lang="zh-CN" altLang="en-US" dirty="0">
                <a:latin typeface="Times New Roman" pitchFamily="18" charset="0"/>
                <a:cs typeface="Times New Roman" pitchFamily="18" charset="0"/>
              </a:rPr>
              <a:t>津</a:t>
            </a:r>
            <a:r>
              <a:rPr lang="zh-CN" altLang="en-US" dirty="0" smtClean="0">
                <a:latin typeface="Times New Roman" pitchFamily="18" charset="0"/>
                <a:cs typeface="Times New Roman" pitchFamily="18" charset="0"/>
              </a:rPr>
              <a:t>冀协同发展、“双一流”大学建设</a:t>
            </a:r>
            <a:endParaRPr lang="en-US" altLang="zh-CN" dirty="0" smtClean="0">
              <a:latin typeface="Times New Roman" pitchFamily="18" charset="0"/>
              <a:cs typeface="Times New Roman" pitchFamily="18" charset="0"/>
            </a:endParaRPr>
          </a:p>
          <a:p>
            <a:pPr lvl="1">
              <a:lnSpc>
                <a:spcPct val="130000"/>
              </a:lnSpc>
              <a:spcAft>
                <a:spcPts val="0"/>
              </a:spcAft>
            </a:pPr>
            <a:r>
              <a:rPr lang="zh-CN" altLang="en-US" dirty="0" smtClean="0">
                <a:latin typeface="Times New Roman" pitchFamily="18" charset="0"/>
                <a:cs typeface="Times New Roman" pitchFamily="18" charset="0"/>
              </a:rPr>
              <a:t>北京市：建设</a:t>
            </a:r>
            <a:r>
              <a:rPr lang="zh-CN" altLang="en-US" dirty="0">
                <a:latin typeface="Times New Roman" pitchFamily="18" charset="0"/>
                <a:cs typeface="Times New Roman" pitchFamily="18" charset="0"/>
              </a:rPr>
              <a:t>有全球影响力</a:t>
            </a:r>
            <a:r>
              <a:rPr lang="zh-CN" altLang="en-US" dirty="0" smtClean="0">
                <a:latin typeface="Times New Roman" pitchFamily="18" charset="0"/>
                <a:cs typeface="Times New Roman" pitchFamily="18" charset="0"/>
              </a:rPr>
              <a:t>的科技</a:t>
            </a:r>
            <a:r>
              <a:rPr lang="zh-CN" altLang="en-US" dirty="0">
                <a:latin typeface="Times New Roman" pitchFamily="18" charset="0"/>
                <a:cs typeface="Times New Roman" pitchFamily="18" charset="0"/>
              </a:rPr>
              <a:t>创新</a:t>
            </a:r>
            <a:r>
              <a:rPr lang="zh-CN" altLang="en-US" dirty="0" smtClean="0">
                <a:latin typeface="Times New Roman" pitchFamily="18" charset="0"/>
                <a:cs typeface="Times New Roman" pitchFamily="18" charset="0"/>
              </a:rPr>
              <a:t>中心</a:t>
            </a:r>
            <a:endParaRPr lang="en-US" altLang="zh-CN" dirty="0" smtClean="0">
              <a:latin typeface="Times New Roman" pitchFamily="18" charset="0"/>
              <a:cs typeface="Times New Roman" pitchFamily="18" charset="0"/>
            </a:endParaRPr>
          </a:p>
          <a:p>
            <a:pPr lvl="1">
              <a:lnSpc>
                <a:spcPct val="130000"/>
              </a:lnSpc>
              <a:spcAft>
                <a:spcPts val="0"/>
              </a:spcAft>
            </a:pPr>
            <a:r>
              <a:rPr lang="zh-CN" altLang="en-US" dirty="0" smtClean="0">
                <a:latin typeface="Times New Roman" pitchFamily="18" charset="0"/>
                <a:cs typeface="Times New Roman" pitchFamily="18" charset="0"/>
              </a:rPr>
              <a:t>北航：建设世界一流大学</a:t>
            </a:r>
            <a:endParaRPr lang="en-US" altLang="zh-CN" dirty="0" smtClean="0">
              <a:latin typeface="Times New Roman" pitchFamily="18" charset="0"/>
              <a:cs typeface="Times New Roman" pitchFamily="18" charset="0"/>
            </a:endParaRPr>
          </a:p>
          <a:p>
            <a:pPr lvl="1">
              <a:lnSpc>
                <a:spcPct val="130000"/>
              </a:lnSpc>
              <a:spcAft>
                <a:spcPts val="0"/>
              </a:spcAft>
            </a:pPr>
            <a:r>
              <a:rPr lang="zh-CN" altLang="en-US" dirty="0" smtClean="0">
                <a:latin typeface="Times New Roman" pitchFamily="18" charset="0"/>
                <a:cs typeface="Times New Roman" pitchFamily="18" charset="0"/>
              </a:rPr>
              <a:t>首医：建设世界一流学科</a:t>
            </a:r>
            <a:endParaRPr lang="en-US" altLang="zh-CN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30000"/>
              </a:lnSpc>
              <a:spcAft>
                <a:spcPts val="0"/>
              </a:spcAft>
            </a:pPr>
            <a:r>
              <a:rPr lang="en-US" altLang="zh-CN" sz="2800" dirty="0" smtClean="0">
                <a:latin typeface="Times New Roman" pitchFamily="18" charset="0"/>
                <a:cs typeface="Times New Roman" pitchFamily="18" charset="0"/>
              </a:rPr>
              <a:t>2015</a:t>
            </a:r>
            <a:r>
              <a:rPr lang="zh-CN" altLang="en-US" sz="2800" dirty="0">
                <a:latin typeface="Times New Roman" pitchFamily="18" charset="0"/>
                <a:cs typeface="Times New Roman" pitchFamily="18" charset="0"/>
              </a:rPr>
              <a:t>年</a:t>
            </a:r>
            <a:r>
              <a:rPr lang="en-US" altLang="zh-CN" sz="2800" dirty="0">
                <a:latin typeface="Times New Roman" pitchFamily="18" charset="0"/>
                <a:cs typeface="Times New Roman" pitchFamily="18" charset="0"/>
              </a:rPr>
              <a:t>11</a:t>
            </a:r>
            <a:r>
              <a:rPr lang="zh-CN" altLang="en-US" sz="2800" dirty="0">
                <a:latin typeface="Times New Roman" pitchFamily="18" charset="0"/>
                <a:cs typeface="Times New Roman" pitchFamily="18" charset="0"/>
              </a:rPr>
              <a:t>月</a:t>
            </a:r>
            <a:r>
              <a:rPr lang="en-US" altLang="zh-CN" sz="2800" dirty="0">
                <a:latin typeface="Times New Roman" pitchFamily="18" charset="0"/>
                <a:cs typeface="Times New Roman" pitchFamily="18" charset="0"/>
              </a:rPr>
              <a:t>13</a:t>
            </a:r>
            <a:r>
              <a:rPr lang="zh-CN" altLang="en-US" sz="2800" dirty="0" smtClean="0">
                <a:latin typeface="Times New Roman" pitchFamily="18" charset="0"/>
                <a:cs typeface="Times New Roman" pitchFamily="18" charset="0"/>
              </a:rPr>
              <a:t>日，北京市委</a:t>
            </a:r>
            <a:r>
              <a:rPr lang="zh-CN" altLang="en-US" sz="2800" dirty="0">
                <a:latin typeface="Times New Roman" pitchFamily="18" charset="0"/>
                <a:cs typeface="Times New Roman" pitchFamily="18" charset="0"/>
              </a:rPr>
              <a:t>常委、教工委书记苟仲文同志来北航座谈，提出：</a:t>
            </a:r>
            <a:endParaRPr lang="en-US" altLang="zh-CN" sz="2800" dirty="0">
              <a:latin typeface="Times New Roman" pitchFamily="18" charset="0"/>
              <a:cs typeface="Times New Roman" pitchFamily="18" charset="0"/>
            </a:endParaRPr>
          </a:p>
          <a:p>
            <a:pPr lvl="1">
              <a:lnSpc>
                <a:spcPct val="130000"/>
              </a:lnSpc>
              <a:spcAft>
                <a:spcPts val="0"/>
              </a:spcAft>
            </a:pPr>
            <a:r>
              <a:rPr lang="zh-CN" altLang="en-US" sz="2600" dirty="0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由北航与首医组建新办学体</a:t>
            </a:r>
            <a:r>
              <a:rPr lang="zh-CN" altLang="en-US" sz="2400" dirty="0">
                <a:latin typeface="Times New Roman" pitchFamily="18" charset="0"/>
                <a:cs typeface="Times New Roman" pitchFamily="18" charset="0"/>
              </a:rPr>
              <a:t>，并</a:t>
            </a:r>
            <a:r>
              <a:rPr lang="zh-CN" altLang="en-US" sz="2600" dirty="0">
                <a:latin typeface="Times New Roman" pitchFamily="18" charset="0"/>
                <a:cs typeface="Times New Roman" pitchFamily="18" charset="0"/>
              </a:rPr>
              <a:t>搭建医、教、研、产的</a:t>
            </a:r>
            <a:r>
              <a:rPr lang="zh-CN" altLang="en-US" sz="2600" dirty="0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科技创新平台</a:t>
            </a:r>
            <a:r>
              <a:rPr lang="zh-CN" altLang="en-US" sz="2600" dirty="0">
                <a:latin typeface="Times New Roman" pitchFamily="18" charset="0"/>
                <a:cs typeface="Times New Roman" pitchFamily="18" charset="0"/>
              </a:rPr>
              <a:t>的</a:t>
            </a:r>
            <a:r>
              <a:rPr lang="zh-CN" altLang="en-US" sz="2600" dirty="0" smtClean="0">
                <a:latin typeface="Times New Roman" pitchFamily="18" charset="0"/>
                <a:cs typeface="Times New Roman" pitchFamily="18" charset="0"/>
              </a:rPr>
              <a:t>建议</a:t>
            </a:r>
            <a:endParaRPr lang="en-US" altLang="zh-CN" sz="26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47612974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国家战略</a:t>
            </a:r>
            <a:endParaRPr lang="zh-CN" altLang="en-US" dirty="0">
              <a:solidFill>
                <a:srgbClr val="FFFF0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7504" y="1330325"/>
            <a:ext cx="9036496" cy="5411043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30000"/>
              </a:lnSpc>
              <a:spcAft>
                <a:spcPts val="300"/>
              </a:spcAft>
            </a:pPr>
            <a:r>
              <a:rPr lang="en-US" altLang="zh-CN" sz="3600" dirty="0" smtClean="0">
                <a:solidFill>
                  <a:srgbClr val="FF0000"/>
                </a:solidFill>
              </a:rPr>
              <a:t>《</a:t>
            </a:r>
            <a:r>
              <a:rPr lang="zh-CN" altLang="en-US" sz="3600" dirty="0" smtClean="0">
                <a:solidFill>
                  <a:srgbClr val="FF0000"/>
                </a:solidFill>
              </a:rPr>
              <a:t>中国制造</a:t>
            </a:r>
            <a:r>
              <a:rPr lang="en-US" altLang="zh-CN" sz="3600" dirty="0" smtClean="0">
                <a:solidFill>
                  <a:srgbClr val="FF0000"/>
                </a:solidFill>
              </a:rPr>
              <a:t>2025》</a:t>
            </a:r>
            <a:r>
              <a:rPr lang="zh-CN" altLang="en-US" sz="3600" dirty="0" smtClean="0"/>
              <a:t>：十</a:t>
            </a:r>
            <a:r>
              <a:rPr lang="zh-CN" altLang="en-US" sz="3600" dirty="0"/>
              <a:t>大重点</a:t>
            </a:r>
            <a:r>
              <a:rPr lang="zh-CN" altLang="en-US" sz="3600" dirty="0" smtClean="0"/>
              <a:t>领域</a:t>
            </a:r>
            <a:r>
              <a:rPr lang="zh-CN" altLang="en-US" sz="3600" dirty="0" smtClean="0">
                <a:solidFill>
                  <a:srgbClr val="FF0000"/>
                </a:solidFill>
              </a:rPr>
              <a:t>多个涉及医疗</a:t>
            </a:r>
            <a:r>
              <a:rPr lang="zh-CN" altLang="en-US" sz="3600" dirty="0">
                <a:solidFill>
                  <a:srgbClr val="FF0000"/>
                </a:solidFill>
              </a:rPr>
              <a:t>健康</a:t>
            </a:r>
            <a:endParaRPr lang="en-US" altLang="zh-CN" sz="3600" dirty="0" smtClean="0">
              <a:solidFill>
                <a:srgbClr val="FF0000"/>
              </a:solidFill>
            </a:endParaRPr>
          </a:p>
          <a:p>
            <a:pPr lvl="1">
              <a:lnSpc>
                <a:spcPct val="130000"/>
              </a:lnSpc>
              <a:spcAft>
                <a:spcPts val="300"/>
              </a:spcAft>
            </a:pPr>
            <a:r>
              <a:rPr lang="zh-CN" altLang="en-US" dirty="0" smtClean="0"/>
              <a:t>高档</a:t>
            </a:r>
            <a:r>
              <a:rPr lang="zh-CN" altLang="en-US" dirty="0"/>
              <a:t>数控机床和</a:t>
            </a:r>
            <a:r>
              <a:rPr lang="zh-CN" altLang="en-US" dirty="0" smtClean="0"/>
              <a:t>机器人：</a:t>
            </a:r>
            <a:r>
              <a:rPr lang="zh-CN" altLang="en-US" dirty="0" smtClean="0">
                <a:solidFill>
                  <a:srgbClr val="0000CC"/>
                </a:solidFill>
              </a:rPr>
              <a:t>服务</a:t>
            </a:r>
            <a:r>
              <a:rPr lang="zh-CN" altLang="en-US" dirty="0">
                <a:solidFill>
                  <a:srgbClr val="0000CC"/>
                </a:solidFill>
              </a:rPr>
              <a:t>机器人</a:t>
            </a:r>
            <a:r>
              <a:rPr lang="zh-CN" altLang="en-US" dirty="0"/>
              <a:t>等</a:t>
            </a:r>
          </a:p>
          <a:p>
            <a:pPr lvl="1">
              <a:lnSpc>
                <a:spcPct val="130000"/>
              </a:lnSpc>
              <a:spcAft>
                <a:spcPts val="300"/>
              </a:spcAft>
            </a:pPr>
            <a:r>
              <a:rPr lang="zh-CN" altLang="en-US" dirty="0"/>
              <a:t>海洋工程装备及高技术船舶</a:t>
            </a:r>
          </a:p>
          <a:p>
            <a:pPr lvl="2">
              <a:lnSpc>
                <a:spcPct val="130000"/>
              </a:lnSpc>
              <a:spcAft>
                <a:spcPts val="300"/>
              </a:spcAft>
            </a:pPr>
            <a:r>
              <a:rPr lang="zh-CN" altLang="en-US" dirty="0"/>
              <a:t>深远海渔业养殖</a:t>
            </a:r>
            <a:r>
              <a:rPr lang="en-US" altLang="zh-CN" dirty="0"/>
              <a:t>/</a:t>
            </a:r>
            <a:r>
              <a:rPr lang="zh-CN" altLang="en-US" dirty="0">
                <a:solidFill>
                  <a:srgbClr val="0000CC"/>
                </a:solidFill>
              </a:rPr>
              <a:t>海洋食品与海洋医药装备</a:t>
            </a:r>
            <a:r>
              <a:rPr lang="zh-CN" altLang="en-US" dirty="0"/>
              <a:t>等</a:t>
            </a:r>
          </a:p>
          <a:p>
            <a:pPr lvl="1">
              <a:lnSpc>
                <a:spcPct val="130000"/>
              </a:lnSpc>
              <a:spcAft>
                <a:spcPts val="300"/>
              </a:spcAft>
            </a:pPr>
            <a:r>
              <a:rPr lang="zh-CN" altLang="en-US" dirty="0" smtClean="0"/>
              <a:t>新材料：</a:t>
            </a:r>
            <a:r>
              <a:rPr lang="zh-CN" altLang="en-US" dirty="0" smtClean="0">
                <a:solidFill>
                  <a:srgbClr val="0000CC"/>
                </a:solidFill>
              </a:rPr>
              <a:t>新一代</a:t>
            </a:r>
            <a:r>
              <a:rPr lang="zh-CN" altLang="en-US" dirty="0">
                <a:solidFill>
                  <a:srgbClr val="0000CC"/>
                </a:solidFill>
              </a:rPr>
              <a:t>生物医用材料</a:t>
            </a:r>
            <a:r>
              <a:rPr lang="zh-CN" altLang="en-US" dirty="0"/>
              <a:t>等</a:t>
            </a:r>
          </a:p>
          <a:p>
            <a:pPr lvl="1">
              <a:lnSpc>
                <a:spcPct val="130000"/>
              </a:lnSpc>
              <a:spcAft>
                <a:spcPts val="300"/>
              </a:spcAft>
            </a:pPr>
            <a:r>
              <a:rPr lang="zh-CN" altLang="en-US" dirty="0">
                <a:solidFill>
                  <a:srgbClr val="0000CC"/>
                </a:solidFill>
              </a:rPr>
              <a:t>生物医药及高性能医疗器械</a:t>
            </a:r>
          </a:p>
          <a:p>
            <a:pPr lvl="2">
              <a:lnSpc>
                <a:spcPct val="130000"/>
              </a:lnSpc>
              <a:spcAft>
                <a:spcPts val="300"/>
              </a:spcAft>
            </a:pPr>
            <a:r>
              <a:rPr lang="zh-CN" altLang="en-US" dirty="0"/>
              <a:t>生物医药；发展生物</a:t>
            </a:r>
            <a:r>
              <a:rPr lang="en-US" altLang="zh-CN" dirty="0"/>
              <a:t>3D</a:t>
            </a:r>
            <a:r>
              <a:rPr lang="zh-CN" altLang="en-US" dirty="0"/>
              <a:t>打印技术，再生医学治疗</a:t>
            </a:r>
            <a:r>
              <a:rPr lang="zh-CN" altLang="en-US" dirty="0" smtClean="0"/>
              <a:t>产品</a:t>
            </a:r>
            <a:endParaRPr lang="en-US" altLang="zh-CN" dirty="0" smtClean="0"/>
          </a:p>
          <a:p>
            <a:pPr>
              <a:lnSpc>
                <a:spcPct val="130000"/>
              </a:lnSpc>
              <a:spcAft>
                <a:spcPts val="300"/>
              </a:spcAft>
            </a:pPr>
            <a:r>
              <a:rPr lang="zh-CN" altLang="en-US" sz="3600" spc="-100" dirty="0"/>
              <a:t>军民融合：</a:t>
            </a:r>
            <a:r>
              <a:rPr lang="en-US" altLang="zh-CN" sz="3600" spc="-100" dirty="0">
                <a:solidFill>
                  <a:srgbClr val="FF0000"/>
                </a:solidFill>
              </a:rPr>
              <a:t>《</a:t>
            </a:r>
            <a:r>
              <a:rPr lang="zh-CN" altLang="en-US" sz="3600" spc="-100" dirty="0">
                <a:solidFill>
                  <a:srgbClr val="FF0000"/>
                </a:solidFill>
              </a:rPr>
              <a:t>关于全面推动医学科技军民深度融合发展的指导意见</a:t>
            </a:r>
            <a:r>
              <a:rPr lang="en-US" altLang="zh-CN" sz="3600" spc="-100" dirty="0">
                <a:solidFill>
                  <a:srgbClr val="FF0000"/>
                </a:solidFill>
              </a:rPr>
              <a:t>》</a:t>
            </a:r>
          </a:p>
          <a:p>
            <a:pPr lvl="1">
              <a:lnSpc>
                <a:spcPct val="130000"/>
              </a:lnSpc>
              <a:spcAft>
                <a:spcPts val="300"/>
              </a:spcAft>
            </a:pPr>
            <a:r>
              <a:rPr lang="zh-CN" altLang="en-US" sz="2700" dirty="0" smtClean="0"/>
              <a:t>将</a:t>
            </a:r>
            <a:r>
              <a:rPr lang="zh-CN" altLang="en-US" sz="2700" dirty="0">
                <a:solidFill>
                  <a:srgbClr val="0000CC"/>
                </a:solidFill>
              </a:rPr>
              <a:t>脑科学、虚拟现实、生物材料、大数据等</a:t>
            </a:r>
            <a:r>
              <a:rPr lang="zh-CN" altLang="en-US" sz="2700" dirty="0"/>
              <a:t>列入军地联合攻关的优先方向和重要</a:t>
            </a:r>
            <a:r>
              <a:rPr lang="zh-CN" altLang="en-US" sz="2700" dirty="0" smtClean="0"/>
              <a:t>抓手</a:t>
            </a:r>
            <a:endParaRPr lang="zh-CN" altLang="en-US" sz="2700" dirty="0"/>
          </a:p>
        </p:txBody>
      </p:sp>
      <p:sp>
        <p:nvSpPr>
          <p:cNvPr id="5" name="矩形 4"/>
          <p:cNvSpPr/>
          <p:nvPr/>
        </p:nvSpPr>
        <p:spPr>
          <a:xfrm>
            <a:off x="-19901" y="5661248"/>
            <a:ext cx="9163901" cy="1169894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lIns="36000" rIns="36000" anchor="ctr" anchorCtr="0">
            <a:noAutofit/>
          </a:bodyPr>
          <a:lstStyle/>
          <a:p>
            <a:pPr algn="ctr" eaLnBrk="0" hangingPunct="0">
              <a:lnSpc>
                <a:spcPct val="110000"/>
              </a:lnSpc>
            </a:pPr>
            <a:r>
              <a:rPr lang="zh-CN" altLang="en-US" sz="3400" b="1" dirty="0" smtClean="0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  <a:cs typeface="Times New Roman" panose="02020603050405020304" pitchFamily="18" charset="0"/>
              </a:rPr>
              <a:t>空天信医交叉是学校转型发展的战略机遇</a:t>
            </a:r>
            <a:endParaRPr lang="zh-CN" altLang="en-US" sz="3400" b="1" dirty="0">
              <a:solidFill>
                <a:srgbClr val="FFFF00"/>
              </a:solidFill>
              <a:latin typeface="微软雅黑" pitchFamily="34" charset="-122"/>
              <a:ea typeface="微软雅黑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13533264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交叉融合  打造新特色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87338" y="1330325"/>
            <a:ext cx="8585200" cy="5411043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 smtClean="0">
                <a:solidFill>
                  <a:srgbClr val="FF0000"/>
                </a:solidFill>
              </a:rPr>
              <a:t>深化</a:t>
            </a:r>
            <a:r>
              <a:rPr lang="zh-CN" altLang="en-US" dirty="0">
                <a:solidFill>
                  <a:srgbClr val="FF0000"/>
                </a:solidFill>
              </a:rPr>
              <a:t>医、工、理学科交叉融合</a:t>
            </a:r>
          </a:p>
          <a:p>
            <a:pPr lvl="1">
              <a:lnSpc>
                <a:spcPct val="120000"/>
              </a:lnSpc>
            </a:pPr>
            <a:r>
              <a:rPr lang="zh-CN" altLang="en-US" sz="2400" dirty="0" smtClean="0">
                <a:solidFill>
                  <a:srgbClr val="0000CC"/>
                </a:solidFill>
              </a:rPr>
              <a:t>空</a:t>
            </a:r>
            <a:r>
              <a:rPr lang="zh-CN" altLang="en-US" sz="2400" dirty="0">
                <a:solidFill>
                  <a:srgbClr val="0000CC"/>
                </a:solidFill>
              </a:rPr>
              <a:t>天</a:t>
            </a:r>
            <a:r>
              <a:rPr lang="zh-CN" altLang="en-US" sz="2400" dirty="0" smtClean="0">
                <a:solidFill>
                  <a:srgbClr val="0000CC"/>
                </a:solidFill>
              </a:rPr>
              <a:t>医学</a:t>
            </a:r>
            <a:r>
              <a:rPr lang="zh-CN" altLang="en-US" sz="2400" dirty="0" smtClean="0"/>
              <a:t>：支撑建设航空航天强国</a:t>
            </a:r>
            <a:endParaRPr lang="en-US" altLang="zh-CN" sz="2400" dirty="0" smtClean="0"/>
          </a:p>
          <a:p>
            <a:pPr lvl="2">
              <a:lnSpc>
                <a:spcPct val="120000"/>
              </a:lnSpc>
            </a:pPr>
            <a:r>
              <a:rPr lang="zh-CN" altLang="en-US" sz="2000" dirty="0" smtClean="0"/>
              <a:t>刘红月宫一号</a:t>
            </a:r>
            <a:endParaRPr lang="en-US" altLang="zh-CN" sz="2000" dirty="0"/>
          </a:p>
          <a:p>
            <a:pPr lvl="2">
              <a:lnSpc>
                <a:spcPct val="120000"/>
              </a:lnSpc>
            </a:pPr>
            <a:r>
              <a:rPr lang="zh-CN" altLang="en-US" sz="2000" dirty="0" smtClean="0"/>
              <a:t>飞行防护</a:t>
            </a:r>
            <a:endParaRPr lang="en-US" altLang="zh-CN" sz="2000" dirty="0" smtClean="0"/>
          </a:p>
          <a:p>
            <a:pPr lvl="1">
              <a:lnSpc>
                <a:spcPct val="120000"/>
              </a:lnSpc>
            </a:pPr>
            <a:r>
              <a:rPr lang="zh-CN" altLang="en-US" sz="2400" dirty="0" smtClean="0">
                <a:solidFill>
                  <a:srgbClr val="0000CC"/>
                </a:solidFill>
              </a:rPr>
              <a:t>信息医学</a:t>
            </a:r>
            <a:r>
              <a:rPr lang="zh-CN" altLang="en-US" sz="2400" dirty="0" smtClean="0"/>
              <a:t>：促进信息科技和医学创新发展</a:t>
            </a:r>
            <a:endParaRPr lang="en-US" altLang="zh-CN" sz="2400" dirty="0" smtClean="0"/>
          </a:p>
          <a:p>
            <a:pPr lvl="2">
              <a:lnSpc>
                <a:spcPct val="120000"/>
              </a:lnSpc>
            </a:pPr>
            <a:r>
              <a:rPr lang="zh-CN" altLang="en-US" sz="2000" dirty="0"/>
              <a:t>大</a:t>
            </a:r>
            <a:r>
              <a:rPr lang="zh-CN" altLang="en-US" sz="2000" dirty="0" smtClean="0"/>
              <a:t>数据医学</a:t>
            </a:r>
            <a:endParaRPr lang="en-US" altLang="zh-CN" sz="2000" dirty="0" smtClean="0"/>
          </a:p>
          <a:p>
            <a:pPr lvl="2">
              <a:lnSpc>
                <a:spcPct val="120000"/>
              </a:lnSpc>
            </a:pPr>
            <a:r>
              <a:rPr lang="zh-CN" altLang="en-US" sz="2000" dirty="0" smtClean="0"/>
              <a:t>医疗机器人</a:t>
            </a:r>
            <a:endParaRPr lang="en-US" altLang="zh-CN" sz="2000" dirty="0" smtClean="0"/>
          </a:p>
          <a:p>
            <a:pPr lvl="1">
              <a:lnSpc>
                <a:spcPct val="120000"/>
              </a:lnSpc>
            </a:pPr>
            <a:r>
              <a:rPr lang="zh-CN" altLang="en-US" sz="2400" dirty="0" smtClean="0">
                <a:solidFill>
                  <a:srgbClr val="0000CC"/>
                </a:solidFill>
              </a:rPr>
              <a:t>医工结合医学前沿</a:t>
            </a:r>
            <a:endParaRPr lang="en-US" altLang="zh-CN" sz="2400" dirty="0" smtClean="0">
              <a:solidFill>
                <a:srgbClr val="0000CC"/>
              </a:solidFill>
            </a:endParaRPr>
          </a:p>
          <a:p>
            <a:pPr lvl="2">
              <a:lnSpc>
                <a:spcPct val="120000"/>
              </a:lnSpc>
            </a:pPr>
            <a:r>
              <a:rPr lang="zh-CN" altLang="en-US" sz="2000" dirty="0" smtClean="0"/>
              <a:t>生物科技：抢夺新军事科技革命先机</a:t>
            </a:r>
            <a:endParaRPr lang="en-US" altLang="zh-CN" sz="2000" dirty="0" smtClean="0"/>
          </a:p>
          <a:p>
            <a:pPr lvl="2">
              <a:lnSpc>
                <a:spcPct val="120000"/>
              </a:lnSpc>
            </a:pPr>
            <a:r>
              <a:rPr lang="zh-CN" altLang="en-US" sz="2000" dirty="0" smtClean="0"/>
              <a:t>生物材料：</a:t>
            </a:r>
            <a:r>
              <a:rPr lang="en-US" altLang="zh-CN" sz="2000" dirty="0" smtClean="0"/>
              <a:t>3D</a:t>
            </a:r>
            <a:r>
              <a:rPr lang="zh-CN" altLang="en-US" sz="2000" dirty="0" smtClean="0"/>
              <a:t>打印</a:t>
            </a:r>
            <a:endParaRPr lang="en-US" altLang="zh-CN" sz="2000" dirty="0" smtClean="0"/>
          </a:p>
          <a:p>
            <a:pPr lvl="2">
              <a:lnSpc>
                <a:spcPct val="120000"/>
              </a:lnSpc>
            </a:pPr>
            <a:r>
              <a:rPr lang="zh-CN" altLang="en-US" sz="2000" dirty="0" smtClean="0"/>
              <a:t>再生医学</a:t>
            </a:r>
            <a:endParaRPr lang="zh-CN" altLang="en-US" sz="2000" dirty="0"/>
          </a:p>
        </p:txBody>
      </p:sp>
    </p:spTree>
    <p:extLst>
      <p:ext uri="{BB962C8B-B14F-4D97-AF65-F5344CB8AC3E}">
        <p14:creationId xmlns="" xmlns:p14="http://schemas.microsoft.com/office/powerpoint/2010/main" val="356695519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 smtClean="0"/>
              <a:t>新特色一：空天医学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42876" y="1330325"/>
            <a:ext cx="8891588" cy="3250803"/>
          </a:xfrm>
        </p:spPr>
        <p:txBody>
          <a:bodyPr>
            <a:normAutofit fontScale="85000" lnSpcReduction="10000"/>
          </a:bodyPr>
          <a:lstStyle/>
          <a:p>
            <a:pPr hangingPunct="1">
              <a:lnSpc>
                <a:spcPct val="130000"/>
              </a:lnSpc>
              <a:defRPr/>
            </a:pPr>
            <a:r>
              <a:rPr lang="zh-CN" altLang="en-US" dirty="0"/>
              <a:t>刘红教授</a:t>
            </a:r>
            <a:r>
              <a:rPr lang="zh-CN" altLang="en-US" dirty="0" smtClean="0"/>
              <a:t>团队：</a:t>
            </a:r>
            <a:r>
              <a:rPr lang="zh-CN" altLang="en-US" dirty="0" smtClean="0">
                <a:solidFill>
                  <a:srgbClr val="FF0000"/>
                </a:solidFill>
              </a:rPr>
              <a:t>生物</a:t>
            </a:r>
            <a:r>
              <a:rPr lang="zh-CN" altLang="en-US" dirty="0">
                <a:solidFill>
                  <a:srgbClr val="FF0000"/>
                </a:solidFill>
              </a:rPr>
              <a:t>再生</a:t>
            </a:r>
            <a:r>
              <a:rPr lang="zh-CN" altLang="en-US" dirty="0" smtClean="0">
                <a:solidFill>
                  <a:srgbClr val="FF0000"/>
                </a:solidFill>
              </a:rPr>
              <a:t>生命保障系统</a:t>
            </a:r>
            <a:r>
              <a:rPr lang="zh-CN" altLang="en-US" dirty="0" smtClean="0"/>
              <a:t>（月宫一号）</a:t>
            </a:r>
            <a:endParaRPr lang="zh-CN" altLang="en-US" dirty="0"/>
          </a:p>
          <a:p>
            <a:pPr lvl="1" hangingPunct="1">
              <a:lnSpc>
                <a:spcPct val="130000"/>
              </a:lnSpc>
              <a:defRPr/>
            </a:pPr>
            <a:r>
              <a:rPr lang="zh-CN" altLang="en-US" dirty="0" smtClean="0">
                <a:latin typeface="+mj-ea"/>
              </a:rPr>
              <a:t>集成</a:t>
            </a:r>
            <a:r>
              <a:rPr lang="zh-CN" altLang="en-US" dirty="0" smtClean="0">
                <a:solidFill>
                  <a:srgbClr val="0000CC"/>
                </a:solidFill>
                <a:latin typeface="+mj-ea"/>
              </a:rPr>
              <a:t>生物、航空宇航、环境</a:t>
            </a:r>
            <a:r>
              <a:rPr lang="zh-CN" altLang="en-US" dirty="0" smtClean="0">
                <a:latin typeface="+mj-ea"/>
              </a:rPr>
              <a:t>等学科</a:t>
            </a:r>
            <a:endParaRPr lang="en-US" altLang="zh-CN" dirty="0" smtClean="0"/>
          </a:p>
          <a:p>
            <a:pPr lvl="1" hangingPunct="1">
              <a:lnSpc>
                <a:spcPct val="130000"/>
              </a:lnSpc>
              <a:defRPr/>
            </a:pPr>
            <a:r>
              <a:rPr lang="zh-CN" altLang="en-US" dirty="0" smtClean="0"/>
              <a:t>我国</a:t>
            </a:r>
            <a:r>
              <a:rPr lang="zh-CN" altLang="en-US" dirty="0"/>
              <a:t>第一个、全球第三个生物再生生命保障地基有人综合实验系统，</a:t>
            </a:r>
            <a:r>
              <a:rPr lang="zh-CN" altLang="en-US" dirty="0">
                <a:solidFill>
                  <a:srgbClr val="0000CC"/>
                </a:solidFill>
              </a:rPr>
              <a:t>为长期载人空间站生命保障提供技术支撑</a:t>
            </a:r>
          </a:p>
          <a:p>
            <a:pPr lvl="1" hangingPunct="1">
              <a:lnSpc>
                <a:spcPct val="130000"/>
              </a:lnSpc>
              <a:defRPr/>
            </a:pPr>
            <a:r>
              <a:rPr lang="en-US" altLang="zh-CN" dirty="0"/>
              <a:t>2014</a:t>
            </a:r>
            <a:r>
              <a:rPr lang="zh-CN" altLang="en-US" dirty="0" smtClean="0"/>
              <a:t>年圆满完成我国首次长期多人密闭实验</a:t>
            </a:r>
            <a:endParaRPr lang="en-US" altLang="zh-CN" dirty="0" smtClean="0"/>
          </a:p>
          <a:p>
            <a:pPr lvl="1" hangingPunct="1">
              <a:lnSpc>
                <a:spcPct val="130000"/>
              </a:lnSpc>
              <a:defRPr/>
            </a:pPr>
            <a:r>
              <a:rPr lang="zh-CN" altLang="en-US" dirty="0" smtClean="0">
                <a:solidFill>
                  <a:srgbClr val="FF0000"/>
                </a:solidFill>
              </a:rPr>
              <a:t>近期将启动</a:t>
            </a:r>
            <a:r>
              <a:rPr lang="en-US" altLang="zh-CN" dirty="0" smtClean="0">
                <a:solidFill>
                  <a:srgbClr val="FF0000"/>
                </a:solidFill>
              </a:rPr>
              <a:t>4</a:t>
            </a:r>
            <a:r>
              <a:rPr lang="zh-CN" altLang="en-US" dirty="0" smtClean="0">
                <a:solidFill>
                  <a:srgbClr val="FF0000"/>
                </a:solidFill>
              </a:rPr>
              <a:t>人</a:t>
            </a:r>
            <a:r>
              <a:rPr lang="en-US" altLang="zh-CN" dirty="0" smtClean="0">
                <a:solidFill>
                  <a:srgbClr val="FF0000"/>
                </a:solidFill>
              </a:rPr>
              <a:t>1</a:t>
            </a:r>
            <a:r>
              <a:rPr lang="zh-CN" altLang="en-US" dirty="0" smtClean="0">
                <a:solidFill>
                  <a:srgbClr val="FF0000"/>
                </a:solidFill>
              </a:rPr>
              <a:t>年密闭试验，</a:t>
            </a:r>
            <a:r>
              <a:rPr lang="zh-CN" altLang="en-US" dirty="0" smtClean="0"/>
              <a:t>择机搭载月球探测器实验</a:t>
            </a:r>
            <a:endParaRPr lang="zh-CN" altLang="en-US" dirty="0">
              <a:solidFill>
                <a:srgbClr val="0000CC"/>
              </a:solidFill>
            </a:endParaRPr>
          </a:p>
        </p:txBody>
      </p:sp>
      <p:pic>
        <p:nvPicPr>
          <p:cNvPr id="12292" name="Picture 8" descr="D:\5科普工作\科普馆\月宫照片拼接加模型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3553" y="4716463"/>
            <a:ext cx="6390447" cy="202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58" name="Picture 2" descr="C:\Users\Administrator\Desktop\Img399804055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22" y="4716463"/>
            <a:ext cx="2726631" cy="202073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矩形 7"/>
          <p:cNvSpPr/>
          <p:nvPr/>
        </p:nvSpPr>
        <p:spPr>
          <a:xfrm>
            <a:off x="-20917" y="5665483"/>
            <a:ext cx="9164917" cy="1188643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lIns="36000" rIns="36000" anchor="ctr" anchorCtr="0">
            <a:noAutofit/>
          </a:bodyPr>
          <a:lstStyle/>
          <a:p>
            <a:pPr algn="ctr" eaLnBrk="0" hangingPunct="0">
              <a:lnSpc>
                <a:spcPct val="110000"/>
              </a:lnSpc>
              <a:spcBef>
                <a:spcPts val="600"/>
              </a:spcBef>
            </a:pPr>
            <a:r>
              <a:rPr lang="en-US" altLang="zh-CN" sz="3000" b="1" spc="200" dirty="0" smtClean="0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  <a:cs typeface="Times New Roman" panose="02020603050405020304" pitchFamily="18" charset="0"/>
              </a:rPr>
              <a:t>2014</a:t>
            </a:r>
            <a:r>
              <a:rPr lang="zh-CN" altLang="en-US" sz="3000" b="1" spc="200" dirty="0" smtClean="0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  <a:cs typeface="Times New Roman" panose="02020603050405020304" pitchFamily="18" charset="0"/>
              </a:rPr>
              <a:t>年：新中国</a:t>
            </a:r>
            <a:r>
              <a:rPr lang="en-US" altLang="zh-CN" sz="3000" b="1" spc="200" dirty="0" smtClean="0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  <a:cs typeface="Times New Roman" panose="02020603050405020304" pitchFamily="18" charset="0"/>
              </a:rPr>
              <a:t>65</a:t>
            </a:r>
            <a:r>
              <a:rPr lang="zh-CN" altLang="en-US" sz="3000" b="1" spc="200" dirty="0" smtClean="0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  <a:cs typeface="Times New Roman" panose="02020603050405020304" pitchFamily="18" charset="0"/>
              </a:rPr>
              <a:t>年十大引智成果（排名第三）</a:t>
            </a:r>
            <a:endParaRPr lang="en-US" altLang="zh-CN" sz="3000" b="1" spc="200" dirty="0" smtClean="0">
              <a:solidFill>
                <a:srgbClr val="FFFF00"/>
              </a:solidFill>
              <a:latin typeface="微软雅黑" pitchFamily="34" charset="-122"/>
              <a:ea typeface="微软雅黑" pitchFamily="34" charset="-122"/>
              <a:cs typeface="Times New Roman" panose="02020603050405020304" pitchFamily="18" charset="0"/>
            </a:endParaRPr>
          </a:p>
          <a:p>
            <a:pPr algn="ctr" eaLnBrk="0" hangingPunct="0">
              <a:lnSpc>
                <a:spcPct val="110000"/>
              </a:lnSpc>
              <a:spcBef>
                <a:spcPts val="600"/>
              </a:spcBef>
            </a:pPr>
            <a:r>
              <a:rPr lang="en-US" altLang="zh-CN" sz="3000" b="1" spc="200" dirty="0" smtClean="0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  <a:cs typeface="Times New Roman" panose="02020603050405020304" pitchFamily="18" charset="0"/>
              </a:rPr>
              <a:t>2015</a:t>
            </a:r>
            <a:r>
              <a:rPr lang="zh-CN" altLang="en-US" sz="3000" b="1" spc="200" dirty="0" smtClean="0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  <a:cs typeface="Times New Roman" panose="02020603050405020304" pitchFamily="18" charset="0"/>
              </a:rPr>
              <a:t>年：中国高校十大科技进展</a:t>
            </a:r>
            <a:endParaRPr lang="en-US" altLang="zh-CN" sz="3000" b="1" spc="200" dirty="0" smtClean="0">
              <a:solidFill>
                <a:srgbClr val="FFFF00"/>
              </a:solidFill>
              <a:latin typeface="微软雅黑" pitchFamily="34" charset="-122"/>
              <a:ea typeface="微软雅黑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042509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新特色一：空天医学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87338" y="1330325"/>
            <a:ext cx="8389118" cy="3250803"/>
          </a:xfrm>
        </p:spPr>
        <p:txBody>
          <a:bodyPr/>
          <a:lstStyle/>
          <a:p>
            <a:r>
              <a:rPr lang="zh-CN" altLang="en-US" sz="3000" dirty="0">
                <a:solidFill>
                  <a:srgbClr val="FF0000"/>
                </a:solidFill>
              </a:rPr>
              <a:t>空天环境</a:t>
            </a:r>
            <a:r>
              <a:rPr lang="zh-CN" altLang="en-US" sz="3000" dirty="0" smtClean="0">
                <a:solidFill>
                  <a:srgbClr val="FF0000"/>
                </a:solidFill>
              </a:rPr>
              <a:t>下飞行员眼外伤防护：</a:t>
            </a:r>
            <a:r>
              <a:rPr lang="zh-CN" altLang="en-US" sz="3000" dirty="0" smtClean="0"/>
              <a:t>舰载机</a:t>
            </a:r>
            <a:endParaRPr lang="en-US" altLang="zh-CN" sz="3000" dirty="0" smtClean="0"/>
          </a:p>
          <a:p>
            <a:pPr lvl="1"/>
            <a:r>
              <a:rPr lang="zh-CN" altLang="en-US" dirty="0" smtClean="0">
                <a:solidFill>
                  <a:srgbClr val="0000CC"/>
                </a:solidFill>
              </a:rPr>
              <a:t>速度</a:t>
            </a:r>
            <a:r>
              <a:rPr lang="zh-CN" altLang="en-US" dirty="0">
                <a:solidFill>
                  <a:srgbClr val="0000CC"/>
                </a:solidFill>
              </a:rPr>
              <a:t>载荷导致应力波在视网膜中传播</a:t>
            </a:r>
            <a:r>
              <a:rPr lang="zh-CN" altLang="en-US" dirty="0"/>
              <a:t>，并汇聚到眼后极处，造成应力集中</a:t>
            </a:r>
          </a:p>
          <a:p>
            <a:pPr lvl="1"/>
            <a:r>
              <a:rPr lang="zh-CN" altLang="en-US" dirty="0"/>
              <a:t>爆炸性眼损伤是切向应力波和压应力波共同作用的结果，小规模近距离的爆炸会造成更为严重的眼损伤</a:t>
            </a:r>
          </a:p>
          <a:p>
            <a:pPr lvl="1"/>
            <a:endParaRPr lang="zh-CN" altLang="en-US" sz="2400" dirty="0">
              <a:solidFill>
                <a:srgbClr val="FF0000"/>
              </a:solidFill>
            </a:endParaRPr>
          </a:p>
        </p:txBody>
      </p:sp>
      <p:pic>
        <p:nvPicPr>
          <p:cNvPr id="9218" name="Picture 2" descr="C:\Users\len\Desktop\图片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3827" y="4536596"/>
            <a:ext cx="6623398" cy="227678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4584629"/>
            <a:ext cx="1946537" cy="18518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15926205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/>
          <p:cNvGrpSpPr/>
          <p:nvPr/>
        </p:nvGrpSpPr>
        <p:grpSpPr>
          <a:xfrm>
            <a:off x="5940152" y="4567598"/>
            <a:ext cx="2633558" cy="2101762"/>
            <a:chOff x="6084168" y="4221088"/>
            <a:chExt cx="2633558" cy="2101762"/>
          </a:xfrm>
        </p:grpSpPr>
        <p:pic>
          <p:nvPicPr>
            <p:cNvPr id="67708" name="Picture 124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6084168" y="4221088"/>
              <a:ext cx="2633558" cy="17324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8" name="TextBox 17"/>
            <p:cNvSpPr txBox="1"/>
            <p:nvPr/>
          </p:nvSpPr>
          <p:spPr>
            <a:xfrm>
              <a:off x="6572855" y="5953518"/>
              <a:ext cx="16561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/>
                <a:t>王田苗    教授</a:t>
              </a:r>
              <a:endParaRPr lang="zh-CN" altLang="en-US" dirty="0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新特色二：信息医学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87338" y="1330325"/>
            <a:ext cx="8585200" cy="3168342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30000"/>
              </a:lnSpc>
            </a:pPr>
            <a:r>
              <a:rPr lang="zh-CN" altLang="en-US" sz="3400" dirty="0">
                <a:latin typeface="Times New Roman" pitchFamily="18" charset="0"/>
                <a:cs typeface="Times New Roman" pitchFamily="18" charset="0"/>
              </a:rPr>
              <a:t>我国第一台具有自主知识产权</a:t>
            </a:r>
            <a:r>
              <a:rPr lang="zh-CN" altLang="en-US" sz="34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医疗外科机器人系统</a:t>
            </a:r>
          </a:p>
          <a:p>
            <a:pPr lvl="1">
              <a:lnSpc>
                <a:spcPct val="130000"/>
              </a:lnSpc>
            </a:pPr>
            <a:r>
              <a:rPr lang="zh-CN" altLang="en-US" dirty="0">
                <a:latin typeface="Times New Roman" pitchFamily="18" charset="0"/>
                <a:cs typeface="Times New Roman" pitchFamily="18" charset="0"/>
              </a:rPr>
              <a:t>制定</a:t>
            </a:r>
            <a:r>
              <a:rPr lang="zh-CN" altLang="en-US" dirty="0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中国医疗机器人标准</a:t>
            </a:r>
          </a:p>
          <a:p>
            <a:pPr lvl="1">
              <a:lnSpc>
                <a:spcPct val="130000"/>
              </a:lnSpc>
            </a:pPr>
            <a:r>
              <a:rPr lang="zh-CN" altLang="en-US" dirty="0">
                <a:latin typeface="Times New Roman" pitchFamily="18" charset="0"/>
                <a:cs typeface="Times New Roman" pitchFamily="18" charset="0"/>
              </a:rPr>
              <a:t>美国</a:t>
            </a:r>
            <a:r>
              <a:rPr lang="en-US" altLang="zh-CN" dirty="0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Popular Science</a:t>
            </a:r>
            <a:r>
              <a:rPr lang="zh-CN" altLang="en-US" dirty="0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杂志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2008</a:t>
            </a:r>
            <a:r>
              <a:rPr lang="zh-CN" altLang="en-US" dirty="0">
                <a:latin typeface="Times New Roman" pitchFamily="18" charset="0"/>
                <a:cs typeface="Times New Roman" pitchFamily="18" charset="0"/>
              </a:rPr>
              <a:t>年报道了脑外科机器人神经干细胞移植，</a:t>
            </a:r>
            <a:r>
              <a:rPr lang="zh-CN" altLang="en-US" dirty="0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世界首例相关临床应用报告</a:t>
            </a:r>
          </a:p>
          <a:p>
            <a:pPr lvl="1">
              <a:lnSpc>
                <a:spcPct val="130000"/>
              </a:lnSpc>
            </a:pPr>
            <a:r>
              <a:rPr lang="zh-CN" altLang="en-US" dirty="0" smtClean="0">
                <a:latin typeface="Times New Roman" pitchFamily="18" charset="0"/>
                <a:cs typeface="Times New Roman" pitchFamily="18" charset="0"/>
              </a:rPr>
              <a:t>获</a:t>
            </a:r>
            <a:r>
              <a:rPr lang="zh-CN" altLang="en-US" dirty="0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医疗器械生产许可证</a:t>
            </a:r>
            <a:r>
              <a:rPr lang="zh-CN" altLang="en-US" dirty="0">
                <a:latin typeface="Times New Roman" pitchFamily="18" charset="0"/>
                <a:cs typeface="Times New Roman" pitchFamily="18" charset="0"/>
              </a:rPr>
              <a:t>，纳入北京市基本医疗保险，</a:t>
            </a:r>
            <a:r>
              <a:rPr lang="zh-CN" altLang="en-US" dirty="0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在国内</a:t>
            </a:r>
            <a:r>
              <a:rPr lang="en-US" altLang="zh-CN" dirty="0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20</a:t>
            </a:r>
            <a:r>
              <a:rPr lang="zh-CN" altLang="en-US" dirty="0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家医院临床应用，成功实施</a:t>
            </a:r>
            <a:r>
              <a:rPr lang="en-US" altLang="zh-CN" dirty="0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zh-CN" altLang="en-US" dirty="0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万例手术</a:t>
            </a:r>
          </a:p>
          <a:p>
            <a:pPr lvl="1">
              <a:lnSpc>
                <a:spcPct val="130000"/>
              </a:lnSpc>
            </a:pPr>
            <a:r>
              <a:rPr lang="zh-CN" altLang="en-US" dirty="0">
                <a:latin typeface="Times New Roman" pitchFamily="18" charset="0"/>
                <a:cs typeface="Times New Roman" pitchFamily="18" charset="0"/>
              </a:rPr>
              <a:t>国内医疗机器人唯一专著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《</a:t>
            </a:r>
            <a:r>
              <a:rPr lang="zh-CN" altLang="en-US" dirty="0">
                <a:latin typeface="Times New Roman" pitchFamily="18" charset="0"/>
                <a:cs typeface="Times New Roman" pitchFamily="18" charset="0"/>
              </a:rPr>
              <a:t>医疗外科机器人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》</a:t>
            </a:r>
            <a:r>
              <a:rPr lang="zh-CN" altLang="en-US" dirty="0" smtClean="0">
                <a:latin typeface="Times New Roman" pitchFamily="18" charset="0"/>
                <a:cs typeface="Times New Roman" pitchFamily="18" charset="0"/>
              </a:rPr>
              <a:t>（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2013</a:t>
            </a:r>
            <a:r>
              <a:rPr lang="zh-CN" altLang="en-US" dirty="0" smtClean="0">
                <a:latin typeface="Times New Roman" pitchFamily="18" charset="0"/>
                <a:cs typeface="Times New Roman" pitchFamily="18" charset="0"/>
              </a:rPr>
              <a:t>）</a:t>
            </a:r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320964" y="4498667"/>
            <a:ext cx="5129889" cy="2093002"/>
            <a:chOff x="287338" y="4737100"/>
            <a:chExt cx="4922837" cy="2120900"/>
          </a:xfrm>
        </p:grpSpPr>
        <p:pic>
          <p:nvPicPr>
            <p:cNvPr id="4" name="Picture 13" descr="dept7-3-5-1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7338" y="4737100"/>
              <a:ext cx="2362200" cy="2120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6" name="Group 15"/>
            <p:cNvGrpSpPr>
              <a:grpSpLocks/>
            </p:cNvGrpSpPr>
            <p:nvPr/>
          </p:nvGrpSpPr>
          <p:grpSpPr bwMode="auto">
            <a:xfrm>
              <a:off x="2771775" y="4806950"/>
              <a:ext cx="2438400" cy="1981200"/>
              <a:chOff x="2653" y="663"/>
              <a:chExt cx="1248" cy="936"/>
            </a:xfrm>
          </p:grpSpPr>
          <p:pic>
            <p:nvPicPr>
              <p:cNvPr id="11" name="Picture 16" descr="标记点480x360"/>
              <p:cNvPicPr>
                <a:picLocks noChangeAspect="1" noChangeArrowheads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53" y="663"/>
                <a:ext cx="1248" cy="936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rgbClr val="FF0000"/>
                </a:solidFill>
                <a:miter lim="800000"/>
                <a:headEnd/>
                <a:tailEnd/>
              </a:ln>
            </p:spPr>
          </p:pic>
          <p:sp>
            <p:nvSpPr>
              <p:cNvPr id="12" name="AutoShape 17"/>
              <p:cNvSpPr>
                <a:spLocks noChangeArrowheads="1"/>
              </p:cNvSpPr>
              <p:nvPr/>
            </p:nvSpPr>
            <p:spPr bwMode="auto">
              <a:xfrm>
                <a:off x="2850" y="1143"/>
                <a:ext cx="240" cy="96"/>
              </a:xfrm>
              <a:prstGeom prst="rightArrow">
                <a:avLst>
                  <a:gd name="adj1" fmla="val 50000"/>
                  <a:gd name="adj2" fmla="val 62500"/>
                </a:avLst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150000"/>
                  </a:lnSpc>
                  <a:spcBef>
                    <a:spcPct val="20000"/>
                  </a:spcBef>
                  <a:buClr>
                    <a:srgbClr val="0000FF"/>
                  </a:buClr>
                  <a:buSzPct val="7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lnSpc>
                    <a:spcPct val="150000"/>
                  </a:lnSpc>
                  <a:spcBef>
                    <a:spcPct val="20000"/>
                  </a:spcBef>
                  <a:buClr>
                    <a:srgbClr val="0000FF"/>
                  </a:buClr>
                  <a:buSzPct val="60000"/>
                  <a:buFont typeface="Wingdings" panose="05000000000000000000" pitchFamily="2" charset="2"/>
                  <a:buChar char="Ø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lnSpc>
                    <a:spcPct val="150000"/>
                  </a:lnSpc>
                  <a:spcBef>
                    <a:spcPct val="20000"/>
                  </a:spcBef>
                  <a:buClr>
                    <a:srgbClr val="0000FF"/>
                  </a:buClr>
                  <a:buFont typeface="Wingdings" panose="05000000000000000000" pitchFamily="2" charset="2"/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lnSpc>
                    <a:spcPct val="150000"/>
                  </a:lnSpc>
                  <a:spcBef>
                    <a:spcPct val="20000"/>
                  </a:spcBef>
                  <a:buClr>
                    <a:srgbClr val="0000FF"/>
                  </a:buClr>
                  <a:buFont typeface="Wingdings" panose="05000000000000000000" pitchFamily="2" charset="2"/>
                  <a:buChar char="–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lnSpc>
                    <a:spcPct val="125000"/>
                  </a:lnSpc>
                  <a:spcBef>
                    <a:spcPct val="20000"/>
                  </a:spcBef>
                  <a:buClr>
                    <a:srgbClr val="0000FF"/>
                  </a:buClr>
                  <a:buFont typeface="Wingdings" panose="05000000000000000000" pitchFamily="2" charset="2"/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eaLnBrk="0" fontAlgn="base" hangingPunct="0">
                  <a:lnSpc>
                    <a:spcPct val="12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" panose="05000000000000000000" pitchFamily="2" charset="2"/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eaLnBrk="0" fontAlgn="base" hangingPunct="0">
                  <a:lnSpc>
                    <a:spcPct val="12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" panose="05000000000000000000" pitchFamily="2" charset="2"/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eaLnBrk="0" fontAlgn="base" hangingPunct="0">
                  <a:lnSpc>
                    <a:spcPct val="12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" panose="05000000000000000000" pitchFamily="2" charset="2"/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eaLnBrk="0" fontAlgn="base" hangingPunct="0">
                  <a:lnSpc>
                    <a:spcPct val="12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" panose="05000000000000000000" pitchFamily="2" charset="2"/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1800">
                  <a:ea typeface="宋体" panose="02010600030101010101" pitchFamily="2" charset="-122"/>
                </a:endParaRPr>
              </a:p>
            </p:txBody>
          </p:sp>
          <p:sp>
            <p:nvSpPr>
              <p:cNvPr id="13" name="AutoShape 18"/>
              <p:cNvSpPr>
                <a:spLocks noChangeArrowheads="1"/>
              </p:cNvSpPr>
              <p:nvPr/>
            </p:nvSpPr>
            <p:spPr bwMode="auto">
              <a:xfrm>
                <a:off x="3618" y="1143"/>
                <a:ext cx="192" cy="96"/>
              </a:xfrm>
              <a:prstGeom prst="leftArrow">
                <a:avLst>
                  <a:gd name="adj1" fmla="val 50000"/>
                  <a:gd name="adj2" fmla="val 50000"/>
                </a:avLst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lnSpc>
                    <a:spcPct val="150000"/>
                  </a:lnSpc>
                  <a:spcBef>
                    <a:spcPct val="20000"/>
                  </a:spcBef>
                  <a:buClr>
                    <a:srgbClr val="0000FF"/>
                  </a:buClr>
                  <a:buSzPct val="7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lnSpc>
                    <a:spcPct val="150000"/>
                  </a:lnSpc>
                  <a:spcBef>
                    <a:spcPct val="20000"/>
                  </a:spcBef>
                  <a:buClr>
                    <a:srgbClr val="0000FF"/>
                  </a:buClr>
                  <a:buSzPct val="60000"/>
                  <a:buFont typeface="Wingdings" panose="05000000000000000000" pitchFamily="2" charset="2"/>
                  <a:buChar char="Ø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lnSpc>
                    <a:spcPct val="150000"/>
                  </a:lnSpc>
                  <a:spcBef>
                    <a:spcPct val="20000"/>
                  </a:spcBef>
                  <a:buClr>
                    <a:srgbClr val="0000FF"/>
                  </a:buClr>
                  <a:buFont typeface="Wingdings" panose="05000000000000000000" pitchFamily="2" charset="2"/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lnSpc>
                    <a:spcPct val="150000"/>
                  </a:lnSpc>
                  <a:spcBef>
                    <a:spcPct val="20000"/>
                  </a:spcBef>
                  <a:buClr>
                    <a:srgbClr val="0000FF"/>
                  </a:buClr>
                  <a:buFont typeface="Wingdings" panose="05000000000000000000" pitchFamily="2" charset="2"/>
                  <a:buChar char="–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lnSpc>
                    <a:spcPct val="125000"/>
                  </a:lnSpc>
                  <a:spcBef>
                    <a:spcPct val="20000"/>
                  </a:spcBef>
                  <a:buClr>
                    <a:srgbClr val="0000FF"/>
                  </a:buClr>
                  <a:buFont typeface="Wingdings" panose="05000000000000000000" pitchFamily="2" charset="2"/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eaLnBrk="0" fontAlgn="base" hangingPunct="0">
                  <a:lnSpc>
                    <a:spcPct val="12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" panose="05000000000000000000" pitchFamily="2" charset="2"/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eaLnBrk="0" fontAlgn="base" hangingPunct="0">
                  <a:lnSpc>
                    <a:spcPct val="12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" panose="05000000000000000000" pitchFamily="2" charset="2"/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eaLnBrk="0" fontAlgn="base" hangingPunct="0">
                  <a:lnSpc>
                    <a:spcPct val="12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" panose="05000000000000000000" pitchFamily="2" charset="2"/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eaLnBrk="0" fontAlgn="base" hangingPunct="0">
                  <a:lnSpc>
                    <a:spcPct val="12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0000FF"/>
                  </a:buClr>
                  <a:buFont typeface="Wingdings" panose="05000000000000000000" pitchFamily="2" charset="2"/>
                  <a:buChar char="»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1800">
                  <a:ea typeface="宋体" panose="02010600030101010101" pitchFamily="2" charset="-122"/>
                </a:endParaRPr>
              </a:p>
            </p:txBody>
          </p:sp>
        </p:grpSp>
      </p:grpSp>
      <p:sp>
        <p:nvSpPr>
          <p:cNvPr id="14" name="矩形 13"/>
          <p:cNvSpPr/>
          <p:nvPr/>
        </p:nvSpPr>
        <p:spPr>
          <a:xfrm>
            <a:off x="0" y="5832648"/>
            <a:ext cx="9144000" cy="1052736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lIns="36000" rIns="36000" anchor="ctr" anchorCtr="0">
            <a:noAutofit/>
          </a:bodyPr>
          <a:lstStyle/>
          <a:p>
            <a:pPr algn="ctr" eaLnBrk="0" hangingPunct="0">
              <a:lnSpc>
                <a:spcPct val="110000"/>
              </a:lnSpc>
            </a:pPr>
            <a:r>
              <a:rPr lang="en-US" altLang="zh-CN" sz="3600" b="1" dirty="0" smtClean="0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  <a:cs typeface="Times New Roman" panose="02020603050405020304" pitchFamily="18" charset="0"/>
              </a:rPr>
              <a:t>2008</a:t>
            </a:r>
            <a:r>
              <a:rPr lang="zh-CN" altLang="en-US" sz="3600" b="1" dirty="0" smtClean="0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  <a:cs typeface="Times New Roman" panose="02020603050405020304" pitchFamily="18" charset="0"/>
              </a:rPr>
              <a:t>年国家</a:t>
            </a:r>
            <a:r>
              <a:rPr lang="zh-CN" altLang="en-US" sz="3600" b="1" dirty="0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  <a:cs typeface="Times New Roman" panose="02020603050405020304" pitchFamily="18" charset="0"/>
              </a:rPr>
              <a:t>科技进步</a:t>
            </a:r>
            <a:r>
              <a:rPr lang="zh-CN" altLang="en-US" sz="3600" b="1" dirty="0" smtClean="0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  <a:cs typeface="Times New Roman" panose="02020603050405020304" pitchFamily="18" charset="0"/>
              </a:rPr>
              <a:t>二等奖</a:t>
            </a:r>
            <a:endParaRPr lang="zh-CN" altLang="en-US" sz="3600" b="1" dirty="0">
              <a:solidFill>
                <a:srgbClr val="FFFF00"/>
              </a:solidFill>
              <a:latin typeface="微软雅黑" pitchFamily="34" charset="-122"/>
              <a:ea typeface="微软雅黑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96589643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新特色二：信息医学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87338" y="1330325"/>
            <a:ext cx="6283894" cy="5699075"/>
          </a:xfrm>
        </p:spPr>
        <p:txBody>
          <a:bodyPr>
            <a:normAutofit/>
          </a:bodyPr>
          <a:lstStyle/>
          <a:p>
            <a:pPr>
              <a:lnSpc>
                <a:spcPct val="130000"/>
              </a:lnSpc>
            </a:pPr>
            <a:r>
              <a:rPr lang="zh-CN" altLang="en-US" sz="2800" dirty="0" smtClean="0">
                <a:solidFill>
                  <a:srgbClr val="FF0000"/>
                </a:solidFill>
              </a:rPr>
              <a:t>大数据脑智</a:t>
            </a:r>
            <a:endParaRPr lang="en-US" altLang="zh-CN" sz="2800" dirty="0" smtClean="0">
              <a:solidFill>
                <a:srgbClr val="FF0000"/>
              </a:solidFill>
            </a:endParaRPr>
          </a:p>
          <a:p>
            <a:pPr lvl="1">
              <a:lnSpc>
                <a:spcPct val="130000"/>
              </a:lnSpc>
            </a:pPr>
            <a:r>
              <a:rPr lang="zh-CN" altLang="en-US" sz="2400" dirty="0">
                <a:solidFill>
                  <a:srgbClr val="0000CC"/>
                </a:solidFill>
              </a:rPr>
              <a:t>大数据科学与脑机智能高精尖创新中心</a:t>
            </a:r>
          </a:p>
          <a:p>
            <a:pPr lvl="1">
              <a:lnSpc>
                <a:spcPct val="130000"/>
              </a:lnSpc>
            </a:pPr>
            <a:r>
              <a:rPr lang="zh-CN" altLang="en-US" sz="2400" dirty="0" smtClean="0"/>
              <a:t>面向</a:t>
            </a:r>
            <a:r>
              <a:rPr lang="zh-CN" altLang="en-US" sz="2400" dirty="0"/>
              <a:t>脑机智能的</a:t>
            </a:r>
            <a:r>
              <a:rPr lang="zh-CN" altLang="en-US" sz="2400" dirty="0">
                <a:solidFill>
                  <a:srgbClr val="0000CC"/>
                </a:solidFill>
              </a:rPr>
              <a:t>数据科学、智能科学和认知科学</a:t>
            </a:r>
            <a:r>
              <a:rPr lang="zh-CN" altLang="en-US" sz="2400" dirty="0"/>
              <a:t>的三大研究方向</a:t>
            </a:r>
          </a:p>
          <a:p>
            <a:pPr lvl="1">
              <a:lnSpc>
                <a:spcPct val="130000"/>
              </a:lnSpc>
            </a:pPr>
            <a:r>
              <a:rPr lang="zh-CN" altLang="en-US" sz="2400" dirty="0"/>
              <a:t>采集大脑皮层神经系统活动产生的脑电信号，将其转化为可以被计算机识别的</a:t>
            </a:r>
            <a:r>
              <a:rPr lang="zh-CN" altLang="en-US" sz="2400" dirty="0" smtClean="0"/>
              <a:t>信号</a:t>
            </a:r>
            <a:r>
              <a:rPr lang="zh-CN" altLang="en-US" sz="2400" dirty="0"/>
              <a:t>，</a:t>
            </a:r>
            <a:r>
              <a:rPr lang="zh-CN" altLang="en-US" sz="2400" dirty="0">
                <a:solidFill>
                  <a:srgbClr val="0000CC"/>
                </a:solidFill>
              </a:rPr>
              <a:t>实现人脑思维的操</a:t>
            </a:r>
            <a:r>
              <a:rPr lang="zh-CN" altLang="en-US" sz="2400" dirty="0" smtClean="0">
                <a:solidFill>
                  <a:srgbClr val="0000CC"/>
                </a:solidFill>
              </a:rPr>
              <a:t>控</a:t>
            </a:r>
            <a:endParaRPr lang="en-US" altLang="zh-CN" sz="2400" dirty="0">
              <a:solidFill>
                <a:srgbClr val="0000CC"/>
              </a:solidFill>
            </a:endParaRPr>
          </a:p>
          <a:p>
            <a:pPr lvl="1">
              <a:lnSpc>
                <a:spcPct val="130000"/>
              </a:lnSpc>
            </a:pPr>
            <a:r>
              <a:rPr lang="zh-CN" altLang="en-US" sz="2400" dirty="0" smtClean="0"/>
              <a:t>研制</a:t>
            </a:r>
            <a:r>
              <a:rPr lang="zh-CN" altLang="en-US" sz="2400" dirty="0"/>
              <a:t>自组织、自适应、自生长的脑机智能技术系统，创造以脑机智能为核心的“机器脑”和</a:t>
            </a:r>
            <a:r>
              <a:rPr lang="zh-CN" altLang="en-US" sz="2400" dirty="0" smtClean="0"/>
              <a:t>“社会脑”</a:t>
            </a:r>
            <a:endParaRPr lang="en-US" altLang="zh-CN" sz="2400" dirty="0" smtClean="0"/>
          </a:p>
        </p:txBody>
      </p:sp>
      <p:pic>
        <p:nvPicPr>
          <p:cNvPr id="4" name="Picture 2" descr="C:\Users\Administrator\Desktop\UfVg-fxkszhk0387918.jpg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386490" y="1819510"/>
            <a:ext cx="2572768" cy="195793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Espace réservé du contenu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386490" y="4293096"/>
            <a:ext cx="2572768" cy="1824007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84059155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新特色三：前沿医学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87339" y="1412776"/>
            <a:ext cx="5483209" cy="4670338"/>
          </a:xfrm>
        </p:spPr>
        <p:txBody>
          <a:bodyPr>
            <a:normAutofit/>
          </a:bodyPr>
          <a:lstStyle/>
          <a:p>
            <a:pPr>
              <a:lnSpc>
                <a:spcPct val="130000"/>
              </a:lnSpc>
              <a:spcAft>
                <a:spcPts val="300"/>
              </a:spcAft>
            </a:pPr>
            <a:r>
              <a:rPr lang="zh-CN" altLang="en-US" dirty="0">
                <a:solidFill>
                  <a:srgbClr val="FF0000"/>
                </a:solidFill>
              </a:rPr>
              <a:t>生物材料：</a:t>
            </a:r>
            <a:r>
              <a:rPr lang="zh-CN" altLang="en-US" dirty="0">
                <a:latin typeface="Times New Roman" pitchFamily="18" charset="0"/>
                <a:cs typeface="Times New Roman" pitchFamily="18" charset="0"/>
              </a:rPr>
              <a:t>生物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Ti</a:t>
            </a:r>
            <a:r>
              <a:rPr lang="zh-CN" altLang="en-US" dirty="0">
                <a:latin typeface="Times New Roman" pitchFamily="18" charset="0"/>
                <a:cs typeface="Times New Roman" pitchFamily="18" charset="0"/>
              </a:rPr>
              <a:t>合金</a:t>
            </a:r>
          </a:p>
          <a:p>
            <a:pPr lvl="1">
              <a:lnSpc>
                <a:spcPct val="130000"/>
              </a:lnSpc>
              <a:spcAft>
                <a:spcPts val="300"/>
              </a:spcAft>
            </a:pPr>
            <a:r>
              <a:rPr lang="zh-CN" altLang="en-US" dirty="0" smtClean="0">
                <a:solidFill>
                  <a:srgbClr val="FF0000"/>
                </a:solidFill>
              </a:rPr>
              <a:t>材料</a:t>
            </a:r>
            <a:r>
              <a:rPr lang="en-US" altLang="zh-CN" dirty="0" smtClean="0">
                <a:solidFill>
                  <a:srgbClr val="FF0000"/>
                </a:solidFill>
              </a:rPr>
              <a:t>-</a:t>
            </a:r>
            <a:r>
              <a:rPr lang="zh-CN" altLang="en-US" dirty="0" smtClean="0">
                <a:solidFill>
                  <a:srgbClr val="FF0000"/>
                </a:solidFill>
              </a:rPr>
              <a:t>医学</a:t>
            </a:r>
            <a:r>
              <a:rPr lang="en-US" altLang="zh-CN" dirty="0" smtClean="0">
                <a:solidFill>
                  <a:srgbClr val="FF0000"/>
                </a:solidFill>
              </a:rPr>
              <a:t>-</a:t>
            </a:r>
            <a:r>
              <a:rPr lang="zh-CN" altLang="en-US" dirty="0" smtClean="0">
                <a:solidFill>
                  <a:srgbClr val="FF0000"/>
                </a:solidFill>
              </a:rPr>
              <a:t>生物技术的结合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pPr lvl="1">
              <a:lnSpc>
                <a:spcPct val="130000"/>
              </a:lnSpc>
              <a:spcAft>
                <a:spcPts val="300"/>
              </a:spcAft>
            </a:pPr>
            <a:r>
              <a:rPr lang="en-US" altLang="zh-CN" dirty="0" smtClean="0">
                <a:solidFill>
                  <a:srgbClr val="0000CC"/>
                </a:solidFill>
              </a:rPr>
              <a:t>3D</a:t>
            </a:r>
            <a:r>
              <a:rPr lang="zh-CN" altLang="en-US" dirty="0">
                <a:solidFill>
                  <a:srgbClr val="0000CC"/>
                </a:solidFill>
              </a:rPr>
              <a:t>打印在医学领域的</a:t>
            </a:r>
            <a:r>
              <a:rPr lang="zh-CN" altLang="en-US" dirty="0" smtClean="0">
                <a:solidFill>
                  <a:srgbClr val="0000CC"/>
                </a:solidFill>
              </a:rPr>
              <a:t>应用</a:t>
            </a:r>
            <a:endParaRPr lang="en-US" altLang="zh-CN" dirty="0" smtClean="0">
              <a:solidFill>
                <a:srgbClr val="0000CC"/>
              </a:solidFill>
            </a:endParaRPr>
          </a:p>
          <a:p>
            <a:pPr lvl="2">
              <a:lnSpc>
                <a:spcPct val="130000"/>
              </a:lnSpc>
              <a:spcAft>
                <a:spcPts val="300"/>
              </a:spcAft>
            </a:pPr>
            <a:r>
              <a:rPr lang="zh-CN" altLang="en-US" dirty="0" smtClean="0"/>
              <a:t>髋臼杯、翻修杯、补片、股骨柄、颅</a:t>
            </a:r>
            <a:r>
              <a:rPr lang="zh-CN" altLang="en-US" dirty="0"/>
              <a:t>颌</a:t>
            </a:r>
            <a:r>
              <a:rPr lang="zh-CN" altLang="en-US" dirty="0" smtClean="0"/>
              <a:t>面、脊柱</a:t>
            </a:r>
            <a:r>
              <a:rPr lang="zh-CN" altLang="en-US" dirty="0"/>
              <a:t>融合</a:t>
            </a:r>
            <a:r>
              <a:rPr lang="zh-CN" altLang="en-US" dirty="0" smtClean="0"/>
              <a:t>器、胫骨托、膝关节、肩关节</a:t>
            </a:r>
            <a:endParaRPr lang="zh-CN" altLang="en-US" dirty="0"/>
          </a:p>
        </p:txBody>
      </p:sp>
      <p:pic>
        <p:nvPicPr>
          <p:cNvPr id="5" name="Picture 5" descr="ala cup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7830" y="5135222"/>
            <a:ext cx="936103" cy="919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2" descr="C:\Users\Administrator\Desktop\91ef76c6a7efce1b7b665aacaf51f3deb48f6503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156176" y="1760179"/>
            <a:ext cx="1344560" cy="137621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C:\Users\Administrator\Desktop\20140110152338165043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647082" y="1748552"/>
            <a:ext cx="1297600" cy="138784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6238874" y="3212976"/>
            <a:ext cx="14084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/>
              <a:t>樊瑜波  教授</a:t>
            </a:r>
            <a:endParaRPr lang="zh-CN" altLang="en-US" sz="1400" dirty="0"/>
          </a:p>
        </p:txBody>
      </p:sp>
      <p:sp>
        <p:nvSpPr>
          <p:cNvPr id="12" name="TextBox 11"/>
          <p:cNvSpPr txBox="1"/>
          <p:nvPr/>
        </p:nvSpPr>
        <p:spPr>
          <a:xfrm>
            <a:off x="7647309" y="3220472"/>
            <a:ext cx="15286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/>
              <a:t>王华明    教授</a:t>
            </a:r>
            <a:endParaRPr lang="zh-CN" altLang="en-US" sz="1400" dirty="0"/>
          </a:p>
        </p:txBody>
      </p:sp>
      <p:pic>
        <p:nvPicPr>
          <p:cNvPr id="20483" name="Picture 3" descr="C:\Users\Administrator\Desktop\图片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8181" y="3703473"/>
            <a:ext cx="3106501" cy="236484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028" descr="pelvis_300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5049840"/>
            <a:ext cx="1439475" cy="13874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8" descr="M:\Marketing\Pictures\Joakim Kling\Joakim Kling 2009-11-03 (Cups II)\lågupplösta\Arcam_852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1573" y="5049839"/>
            <a:ext cx="3851276" cy="13874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矩形 14"/>
          <p:cNvSpPr/>
          <p:nvPr/>
        </p:nvSpPr>
        <p:spPr>
          <a:xfrm>
            <a:off x="0" y="5595090"/>
            <a:ext cx="9144000" cy="1290294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lIns="36000" rIns="36000" anchor="ctr" anchorCtr="0">
            <a:noAutofit/>
          </a:bodyPr>
          <a:lstStyle/>
          <a:p>
            <a:pPr algn="ctr" eaLnBrk="0" hangingPunct="0">
              <a:lnSpc>
                <a:spcPct val="110000"/>
              </a:lnSpc>
            </a:pPr>
            <a:r>
              <a:rPr lang="en-US" altLang="zh-CN" sz="3200" b="1" dirty="0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  <a:cs typeface="Times New Roman" panose="02020603050405020304" pitchFamily="18" charset="0"/>
              </a:rPr>
              <a:t>3D</a:t>
            </a:r>
            <a:r>
              <a:rPr lang="zh-CN" altLang="en-US" sz="3200" b="1" dirty="0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  <a:cs typeface="Times New Roman" panose="02020603050405020304" pitchFamily="18" charset="0"/>
              </a:rPr>
              <a:t>打印（</a:t>
            </a:r>
            <a:r>
              <a:rPr lang="en-US" altLang="zh-CN" sz="3200" b="1" dirty="0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  <a:cs typeface="Times New Roman" panose="02020603050405020304" pitchFamily="18" charset="0"/>
              </a:rPr>
              <a:t>2013</a:t>
            </a:r>
            <a:r>
              <a:rPr lang="zh-CN" altLang="en-US" sz="3200" b="1" dirty="0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  <a:cs typeface="Times New Roman" panose="02020603050405020304" pitchFamily="18" charset="0"/>
              </a:rPr>
              <a:t>年国家技术发明一等奖）</a:t>
            </a:r>
          </a:p>
          <a:p>
            <a:pPr algn="ctr" eaLnBrk="0" hangingPunct="0">
              <a:lnSpc>
                <a:spcPct val="110000"/>
              </a:lnSpc>
            </a:pPr>
            <a:r>
              <a:rPr lang="zh-CN" altLang="en-US" sz="3200" b="1" dirty="0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  <a:cs typeface="Times New Roman" panose="02020603050405020304" pitchFamily="18" charset="0"/>
              </a:rPr>
              <a:t>在牙科、骨科等相关领域的应用</a:t>
            </a:r>
          </a:p>
        </p:txBody>
      </p:sp>
    </p:spTree>
    <p:extLst>
      <p:ext uri="{BB962C8B-B14F-4D97-AF65-F5344CB8AC3E}">
        <p14:creationId xmlns="" xmlns:p14="http://schemas.microsoft.com/office/powerpoint/2010/main" val="381987383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C:\Users\user\Desktop\PNAS(2015-8-25)(相关文件)\PNAS封面设计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1844824"/>
            <a:ext cx="2912669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新特色三：前沿医学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87338" y="1340768"/>
            <a:ext cx="5868838" cy="5517232"/>
          </a:xfrm>
        </p:spPr>
        <p:txBody>
          <a:bodyPr>
            <a:normAutofit lnSpcReduction="10000"/>
          </a:bodyPr>
          <a:lstStyle/>
          <a:p>
            <a:pPr marL="63900">
              <a:lnSpc>
                <a:spcPct val="120000"/>
              </a:lnSpc>
              <a:spcAft>
                <a:spcPts val="300"/>
              </a:spcAft>
            </a:pPr>
            <a:r>
              <a:rPr lang="zh-CN" altLang="en-US" sz="2800" dirty="0" smtClean="0">
                <a:solidFill>
                  <a:srgbClr val="FF0000"/>
                </a:solidFill>
              </a:rPr>
              <a:t>中枢神经再生</a:t>
            </a:r>
            <a:endParaRPr lang="en-US" altLang="zh-CN" sz="2800" dirty="0" smtClean="0">
              <a:solidFill>
                <a:srgbClr val="FF0000"/>
              </a:solidFill>
            </a:endParaRPr>
          </a:p>
          <a:p>
            <a:pPr marL="463950" lvl="1">
              <a:lnSpc>
                <a:spcPct val="120000"/>
              </a:lnSpc>
              <a:spcAft>
                <a:spcPts val="300"/>
              </a:spcAft>
            </a:pPr>
            <a:r>
              <a:rPr lang="zh-CN" altLang="en-US" sz="2300" dirty="0" smtClean="0"/>
              <a:t>首</a:t>
            </a:r>
            <a:r>
              <a:rPr lang="zh-CN" altLang="en-US" sz="2300" dirty="0"/>
              <a:t>医李晓光教授</a:t>
            </a:r>
            <a:r>
              <a:rPr lang="zh-CN" altLang="en-US" sz="2300" dirty="0">
                <a:solidFill>
                  <a:srgbClr val="0000CC"/>
                </a:solidFill>
              </a:rPr>
              <a:t>依托北航医工交叉</a:t>
            </a:r>
            <a:r>
              <a:rPr lang="zh-CN" altLang="en-US" sz="2300" dirty="0">
                <a:solidFill>
                  <a:srgbClr val="FF0000"/>
                </a:solidFill>
              </a:rPr>
              <a:t>（神经医学、材料学、影像学等）</a:t>
            </a:r>
            <a:r>
              <a:rPr lang="zh-CN" altLang="en-US" sz="2300" dirty="0">
                <a:solidFill>
                  <a:srgbClr val="0000CC"/>
                </a:solidFill>
              </a:rPr>
              <a:t>取得高水平创新</a:t>
            </a:r>
            <a:r>
              <a:rPr lang="zh-CN" altLang="en-US" sz="2300" dirty="0" smtClean="0">
                <a:solidFill>
                  <a:srgbClr val="0000CC"/>
                </a:solidFill>
              </a:rPr>
              <a:t>成果</a:t>
            </a:r>
            <a:endParaRPr lang="en-US" altLang="zh-CN" sz="2300" dirty="0" smtClean="0">
              <a:solidFill>
                <a:srgbClr val="0000CC"/>
              </a:solidFill>
            </a:endParaRPr>
          </a:p>
          <a:p>
            <a:pPr marL="463950" lvl="1">
              <a:lnSpc>
                <a:spcPct val="120000"/>
              </a:lnSpc>
              <a:spcAft>
                <a:spcPts val="300"/>
              </a:spcAft>
            </a:pPr>
            <a:r>
              <a:rPr lang="zh-CN" altLang="en-US" sz="2300" dirty="0" smtClean="0">
                <a:latin typeface="黑体" panose="02010609060101010101" pitchFamily="49" charset="-122"/>
              </a:rPr>
              <a:t>脊髓</a:t>
            </a:r>
            <a:r>
              <a:rPr lang="zh-CN" altLang="en-US" sz="2300" dirty="0">
                <a:latin typeface="黑体" panose="02010609060101010101" pitchFamily="49" charset="-122"/>
              </a:rPr>
              <a:t>损伤修复和功能重建是世界</a:t>
            </a:r>
            <a:r>
              <a:rPr lang="zh-CN" altLang="en-US" sz="2300" dirty="0" smtClean="0">
                <a:latin typeface="黑体" panose="02010609060101010101" pitchFamily="49" charset="-122"/>
              </a:rPr>
              <a:t>级重大</a:t>
            </a:r>
            <a:r>
              <a:rPr lang="zh-CN" altLang="en-US" sz="2300" dirty="0">
                <a:latin typeface="黑体" panose="02010609060101010101" pitchFamily="49" charset="-122"/>
              </a:rPr>
              <a:t>医学</a:t>
            </a:r>
            <a:r>
              <a:rPr lang="zh-CN" altLang="en-US" sz="2300" dirty="0" smtClean="0">
                <a:latin typeface="黑体" panose="02010609060101010101" pitchFamily="49" charset="-122"/>
              </a:rPr>
              <a:t>难题</a:t>
            </a:r>
            <a:r>
              <a:rPr lang="zh-CN" altLang="en-US" sz="2300" dirty="0">
                <a:latin typeface="黑体" panose="02010609060101010101" pitchFamily="49" charset="-122"/>
              </a:rPr>
              <a:t>，</a:t>
            </a:r>
            <a:r>
              <a:rPr lang="zh-CN" altLang="en-US" sz="2300" dirty="0" smtClean="0"/>
              <a:t>两</a:t>
            </a:r>
            <a:r>
              <a:rPr lang="zh-CN" altLang="en-US" sz="2300" dirty="0"/>
              <a:t>篇文章</a:t>
            </a:r>
            <a:r>
              <a:rPr lang="zh-CN" altLang="en-US" sz="2300" dirty="0" smtClean="0"/>
              <a:t>在</a:t>
            </a:r>
            <a:r>
              <a:rPr lang="en-US" altLang="zh-CN" sz="2300" dirty="0" smtClean="0"/>
              <a:t>《</a:t>
            </a:r>
            <a:r>
              <a:rPr lang="zh-CN" altLang="en-US" sz="2300" dirty="0" smtClean="0"/>
              <a:t>美国科学院院刊</a:t>
            </a:r>
            <a:r>
              <a:rPr lang="en-US" altLang="zh-CN" sz="2300" dirty="0" smtClean="0"/>
              <a:t>》</a:t>
            </a:r>
            <a:r>
              <a:rPr lang="zh-CN" altLang="en-US" sz="2300" dirty="0" smtClean="0"/>
              <a:t>发表</a:t>
            </a:r>
            <a:endParaRPr lang="en-US" altLang="zh-CN" sz="2300" dirty="0" smtClean="0"/>
          </a:p>
          <a:p>
            <a:pPr marL="463950" lvl="1">
              <a:lnSpc>
                <a:spcPct val="120000"/>
              </a:lnSpc>
              <a:spcAft>
                <a:spcPts val="300"/>
              </a:spcAft>
            </a:pPr>
            <a:r>
              <a:rPr lang="zh-CN" altLang="en-US" sz="2300" dirty="0" smtClean="0">
                <a:solidFill>
                  <a:srgbClr val="0000CC"/>
                </a:solidFill>
              </a:rPr>
              <a:t>诺贝尔奖获得者托马斯高度</a:t>
            </a:r>
            <a:r>
              <a:rPr lang="zh-CN" altLang="en-US" sz="2300" dirty="0">
                <a:solidFill>
                  <a:srgbClr val="0000CC"/>
                </a:solidFill>
              </a:rPr>
              <a:t>评价</a:t>
            </a:r>
            <a:r>
              <a:rPr lang="zh-CN" altLang="en-US" sz="2300" dirty="0"/>
              <a:t>：提供了全新的思路，是迄今为止最接近临床应用的</a:t>
            </a:r>
            <a:r>
              <a:rPr lang="zh-CN" altLang="en-US" sz="2300" dirty="0" smtClean="0"/>
              <a:t>方法，</a:t>
            </a:r>
            <a:r>
              <a:rPr lang="zh-CN" altLang="en-US" sz="2300" dirty="0" smtClean="0">
                <a:solidFill>
                  <a:srgbClr val="0000CC"/>
                </a:solidFill>
              </a:rPr>
              <a:t>初步具备诺贝尔奖级别的成果</a:t>
            </a:r>
            <a:endParaRPr lang="en-US" altLang="zh-CN" sz="2300" dirty="0" smtClean="0">
              <a:solidFill>
                <a:srgbClr val="0000CC"/>
              </a:solidFill>
            </a:endParaRPr>
          </a:p>
          <a:p>
            <a:pPr marL="463950" lvl="1">
              <a:lnSpc>
                <a:spcPct val="120000"/>
              </a:lnSpc>
              <a:spcAft>
                <a:spcPts val="300"/>
              </a:spcAft>
            </a:pPr>
            <a:r>
              <a:rPr lang="zh-CN" altLang="en-US" sz="2300" dirty="0" smtClean="0"/>
              <a:t>有望冲击国家自然科学一等奖</a:t>
            </a:r>
            <a:endParaRPr lang="en-US" altLang="zh-CN" sz="2300" dirty="0" smtClean="0"/>
          </a:p>
        </p:txBody>
      </p:sp>
      <p:sp>
        <p:nvSpPr>
          <p:cNvPr id="6" name="矩形 5"/>
          <p:cNvSpPr/>
          <p:nvPr/>
        </p:nvSpPr>
        <p:spPr>
          <a:xfrm>
            <a:off x="-19901" y="5157192"/>
            <a:ext cx="9163901" cy="167395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lIns="36000" rIns="36000" anchor="ctr" anchorCtr="0">
            <a:noAutofit/>
          </a:bodyPr>
          <a:lstStyle/>
          <a:p>
            <a:pPr algn="ctr" eaLnBrk="0" hangingPunct="0">
              <a:lnSpc>
                <a:spcPct val="110000"/>
              </a:lnSpc>
            </a:pPr>
            <a:r>
              <a:rPr lang="zh-CN" altLang="en-US" sz="3400" b="1" dirty="0" smtClean="0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  <a:cs typeface="Times New Roman" panose="02020603050405020304" pitchFamily="18" charset="0"/>
              </a:rPr>
              <a:t>组建新的办学体</a:t>
            </a:r>
            <a:endParaRPr lang="en-US" altLang="zh-CN" sz="3400" b="1" dirty="0" smtClean="0">
              <a:solidFill>
                <a:srgbClr val="FFFF00"/>
              </a:solidFill>
              <a:latin typeface="微软雅黑" pitchFamily="34" charset="-122"/>
              <a:ea typeface="微软雅黑" pitchFamily="34" charset="-122"/>
              <a:cs typeface="Times New Roman" panose="02020603050405020304" pitchFamily="18" charset="0"/>
            </a:endParaRPr>
          </a:p>
          <a:p>
            <a:pPr algn="ctr" eaLnBrk="0" hangingPunct="0">
              <a:lnSpc>
                <a:spcPct val="110000"/>
              </a:lnSpc>
            </a:pPr>
            <a:r>
              <a:rPr lang="zh-CN" altLang="en-US" sz="3400" b="1" dirty="0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  <a:cs typeface="Times New Roman" panose="02020603050405020304" pitchFamily="18" charset="0"/>
              </a:rPr>
              <a:t>是深化</a:t>
            </a:r>
            <a:r>
              <a:rPr lang="zh-CN" altLang="en-US" sz="3400" b="1" dirty="0" smtClean="0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  <a:cs typeface="Times New Roman" panose="02020603050405020304" pitchFamily="18" charset="0"/>
              </a:rPr>
              <a:t>医工交叉，强化办学特色的重要举措  </a:t>
            </a:r>
            <a:endParaRPr lang="zh-CN" altLang="en-US" sz="3400" b="1" dirty="0">
              <a:solidFill>
                <a:srgbClr val="FFFF00"/>
              </a:solidFill>
              <a:latin typeface="微软雅黑" pitchFamily="34" charset="-122"/>
              <a:ea typeface="微软雅黑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12655395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提  纲</a:t>
            </a:r>
            <a:endParaRPr lang="zh-CN" altLang="en-US" dirty="0"/>
          </a:p>
        </p:txBody>
      </p:sp>
      <p:sp>
        <p:nvSpPr>
          <p:cNvPr id="4" name="内容占位符 7"/>
          <p:cNvSpPr txBox="1">
            <a:spLocks/>
          </p:cNvSpPr>
          <p:nvPr/>
        </p:nvSpPr>
        <p:spPr bwMode="auto">
          <a:xfrm>
            <a:off x="1547664" y="1627245"/>
            <a:ext cx="5904656" cy="42500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>
            <a:lvl1pPr marL="342900" indent="-342900" algn="l" rtl="0" eaLnBrk="0" fontAlgn="base" hangingPunct="0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rgbClr val="0000CC"/>
              </a:buClr>
              <a:buSzPct val="75000"/>
              <a:buFont typeface="Wingdings" pitchFamily="2" charset="2"/>
              <a:buChar char="p"/>
              <a:defRPr kumimoji="1" sz="3200">
                <a:solidFill>
                  <a:schemeClr val="tx1"/>
                </a:solidFill>
                <a:latin typeface="+mn-ea"/>
                <a:ea typeface="+mn-ea"/>
                <a:cs typeface="微软雅黑" pitchFamily="34" charset="-122"/>
              </a:defRPr>
            </a:lvl1pPr>
            <a:lvl2pPr marL="742950" indent="-285750" algn="l" rtl="0" eaLnBrk="0" fontAlgn="base" hangingPunct="0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rgbClr val="0000CC"/>
              </a:buClr>
              <a:buSzPct val="60000"/>
              <a:buFont typeface="Wingdings" pitchFamily="2" charset="2"/>
              <a:buChar char="Ø"/>
              <a:defRPr kumimoji="1" sz="2800">
                <a:solidFill>
                  <a:schemeClr val="tx1"/>
                </a:solidFill>
                <a:latin typeface="+mn-ea"/>
                <a:ea typeface="+mn-ea"/>
                <a:cs typeface="微软雅黑" pitchFamily="34" charset="-122"/>
              </a:defRPr>
            </a:lvl2pPr>
            <a:lvl3pPr marL="1143000" indent="-228600" algn="l" rtl="0" eaLnBrk="0" fontAlgn="base" hangingPunct="0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rgbClr val="0000CC"/>
              </a:buClr>
              <a:buChar char="•"/>
              <a:defRPr kumimoji="1" sz="2400">
                <a:solidFill>
                  <a:schemeClr val="tx1"/>
                </a:solidFill>
                <a:latin typeface="+mn-ea"/>
                <a:ea typeface="+mn-ea"/>
                <a:cs typeface="微软雅黑" pitchFamily="34" charset="-122"/>
              </a:defRPr>
            </a:lvl3pPr>
            <a:lvl4pPr marL="1600200" indent="-228600" algn="l" rtl="0" eaLnBrk="0" fontAlgn="base" hangingPunct="0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rgbClr val="0000FF"/>
              </a:buClr>
              <a:buFont typeface="Arial" charset="0"/>
              <a:buChar char="–"/>
              <a:defRPr kumimoji="1" sz="2000">
                <a:solidFill>
                  <a:schemeClr val="tx1"/>
                </a:solidFill>
                <a:latin typeface="+mn-ea"/>
                <a:ea typeface="+mn-ea"/>
                <a:cs typeface="微软雅黑" pitchFamily="34" charset="-122"/>
              </a:defRPr>
            </a:lvl4pPr>
            <a:lvl5pPr marL="2057400" indent="-228600" algn="l" rtl="0" eaLnBrk="0" fontAlgn="base" hangingPunct="0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rgbClr val="0000FF"/>
              </a:buClr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  <a:cs typeface="微软雅黑" pitchFamily="34" charset="-122"/>
              </a:defRPr>
            </a:lvl5pPr>
            <a:lvl6pPr marL="2514600" indent="-228600" algn="l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42672"/>
              </a:buClr>
              <a:buChar char="»"/>
              <a:defRPr sz="2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42672"/>
              </a:buClr>
              <a:buChar char="»"/>
              <a:defRPr sz="2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42672"/>
              </a:buClr>
              <a:buChar char="»"/>
              <a:defRPr sz="2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42672"/>
              </a:buClr>
              <a:buChar char="»"/>
              <a:defRPr sz="2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ctr">
              <a:lnSpc>
                <a:spcPct val="150000"/>
              </a:lnSpc>
              <a:buFont typeface="Wingdings" pitchFamily="2" charset="2"/>
              <a:buNone/>
              <a:defRPr/>
            </a:pPr>
            <a:r>
              <a:rPr lang="zh-CN" altLang="en-US" sz="4800" b="1" dirty="0">
                <a:solidFill>
                  <a:srgbClr val="3333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一</a:t>
            </a:r>
            <a:r>
              <a:rPr lang="zh-CN" altLang="zh-CN" sz="4800" b="1" dirty="0">
                <a:solidFill>
                  <a:srgbClr val="3333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、</a:t>
            </a:r>
            <a:r>
              <a:rPr lang="zh-CN" altLang="en-US" sz="4800" b="1" dirty="0">
                <a:solidFill>
                  <a:srgbClr val="3333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组建过程</a:t>
            </a:r>
            <a:endParaRPr lang="en-US" altLang="zh-CN" sz="4800" b="1" dirty="0">
              <a:solidFill>
                <a:srgbClr val="33339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 algn="ctr">
              <a:lnSpc>
                <a:spcPct val="150000"/>
              </a:lnSpc>
              <a:buFont typeface="Wingdings" pitchFamily="2" charset="2"/>
              <a:buNone/>
              <a:defRPr/>
            </a:pPr>
            <a:r>
              <a:rPr lang="zh-CN" altLang="en-US" sz="4800" b="1" dirty="0" smtClean="0">
                <a:solidFill>
                  <a:srgbClr val="3333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二、北航概况</a:t>
            </a:r>
            <a:endParaRPr lang="en-US" altLang="zh-CN" sz="4800" b="1" dirty="0">
              <a:solidFill>
                <a:srgbClr val="33339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 algn="ctr">
              <a:lnSpc>
                <a:spcPct val="150000"/>
              </a:lnSpc>
              <a:buFont typeface="Wingdings" pitchFamily="2" charset="2"/>
              <a:buNone/>
              <a:defRPr/>
            </a:pPr>
            <a:r>
              <a:rPr lang="zh-CN" altLang="en-US" sz="4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三、首医概况</a:t>
            </a:r>
            <a:endParaRPr lang="en-US" altLang="zh-CN" sz="48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 algn="ctr">
              <a:lnSpc>
                <a:spcPct val="150000"/>
              </a:lnSpc>
              <a:buFont typeface="Wingdings" pitchFamily="2" charset="2"/>
              <a:buNone/>
              <a:defRPr/>
            </a:pPr>
            <a:r>
              <a:rPr lang="zh-CN" altLang="en-US" sz="4800" b="1" dirty="0" smtClean="0">
                <a:solidFill>
                  <a:srgbClr val="3333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四、几点请示</a:t>
            </a:r>
            <a:endParaRPr lang="en-US" altLang="zh-CN" sz="4800" b="1" dirty="0" smtClean="0">
              <a:solidFill>
                <a:srgbClr val="33339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="" xmlns:p14="http://schemas.microsoft.com/office/powerpoint/2010/main" val="8756746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68760"/>
            <a:ext cx="9144000" cy="54006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6832261" y="2815110"/>
            <a:ext cx="1336651" cy="32770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公寓楼</a:t>
            </a:r>
            <a:endParaRPr lang="zh-CN" altLang="en-US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" name="下箭头 4"/>
          <p:cNvSpPr/>
          <p:nvPr/>
        </p:nvSpPr>
        <p:spPr>
          <a:xfrm rot="3887337" flipH="1">
            <a:off x="6571508" y="2937169"/>
            <a:ext cx="98919" cy="46261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3919684" y="2470327"/>
            <a:ext cx="1338116" cy="34478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综合服务楼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" name="下箭头 6"/>
          <p:cNvSpPr/>
          <p:nvPr/>
        </p:nvSpPr>
        <p:spPr>
          <a:xfrm>
            <a:off x="4505325" y="2815110"/>
            <a:ext cx="142875" cy="210092"/>
          </a:xfrm>
          <a:prstGeom prst="downArrow">
            <a:avLst/>
          </a:prstGeom>
          <a:solidFill>
            <a:srgbClr val="FF99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4005334" y="5451616"/>
            <a:ext cx="1157216" cy="35364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会议楼</a:t>
            </a:r>
            <a:endParaRPr lang="zh-CN" altLang="en-US" sz="16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1" name="下箭头 10"/>
          <p:cNvSpPr/>
          <p:nvPr/>
        </p:nvSpPr>
        <p:spPr>
          <a:xfrm rot="10800000">
            <a:off x="4517304" y="4620537"/>
            <a:ext cx="130896" cy="831077"/>
          </a:xfrm>
          <a:prstGeom prst="downArrow">
            <a:avLst/>
          </a:prstGeom>
          <a:solidFill>
            <a:srgbClr val="FF99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7108486" y="3539010"/>
            <a:ext cx="1336651" cy="32770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科研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楼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3" name="下箭头 12"/>
          <p:cNvSpPr/>
          <p:nvPr/>
        </p:nvSpPr>
        <p:spPr>
          <a:xfrm rot="3887337" flipH="1">
            <a:off x="6847733" y="3661069"/>
            <a:ext cx="98919" cy="46261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142154" y="29154"/>
            <a:ext cx="8893175" cy="1143000"/>
          </a:xfrm>
        </p:spPr>
        <p:txBody>
          <a:bodyPr/>
          <a:lstStyle/>
          <a:p>
            <a:r>
              <a:rPr lang="zh-CN" altLang="en-US" dirty="0">
                <a:latin typeface="Times New Roman" pitchFamily="18" charset="0"/>
                <a:cs typeface="Times New Roman" pitchFamily="18" charset="0"/>
              </a:rPr>
              <a:t>医学创新</a:t>
            </a:r>
            <a:r>
              <a:rPr lang="zh-CN" altLang="en-US" dirty="0" smtClean="0">
                <a:latin typeface="Times New Roman" pitchFamily="18" charset="0"/>
                <a:cs typeface="Times New Roman" pitchFamily="18" charset="0"/>
              </a:rPr>
              <a:t>中心：规划鸟瞰图</a:t>
            </a:r>
            <a:endParaRPr lang="zh-CN" altLang="en-US" dirty="0"/>
          </a:p>
        </p:txBody>
      </p:sp>
    </p:spTree>
    <p:extLst>
      <p:ext uri="{BB962C8B-B14F-4D97-AF65-F5344CB8AC3E}">
        <p14:creationId xmlns="" xmlns:p14="http://schemas.microsoft.com/office/powerpoint/2010/main" val="317428739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工信部全力支持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87338" y="1330325"/>
            <a:ext cx="8585200" cy="541104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40000"/>
              </a:lnSpc>
            </a:pPr>
            <a:r>
              <a:rPr lang="zh-CN" altLang="en-US" sz="2800" dirty="0" smtClean="0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工信部</a:t>
            </a:r>
            <a:r>
              <a:rPr lang="zh-CN" altLang="en-US" sz="2800" dirty="0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领导高度重视</a:t>
            </a:r>
            <a:endParaRPr lang="en-US" altLang="zh-CN" sz="2800" dirty="0">
              <a:solidFill>
                <a:srgbClr val="0000CC"/>
              </a:solidFill>
              <a:latin typeface="Times New Roman" pitchFamily="18" charset="0"/>
              <a:cs typeface="Times New Roman" pitchFamily="18" charset="0"/>
            </a:endParaRPr>
          </a:p>
          <a:p>
            <a:pPr lvl="1">
              <a:lnSpc>
                <a:spcPct val="140000"/>
              </a:lnSpc>
            </a:pP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2015</a:t>
            </a:r>
            <a:r>
              <a:rPr lang="zh-CN" altLang="en-US" sz="2400" dirty="0">
                <a:latin typeface="Times New Roman" pitchFamily="18" charset="0"/>
                <a:cs typeface="Times New Roman" pitchFamily="18" charset="0"/>
              </a:rPr>
              <a:t>年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12</a:t>
            </a:r>
            <a:r>
              <a:rPr lang="zh-CN" altLang="en-US" sz="2400" dirty="0">
                <a:latin typeface="Times New Roman" pitchFamily="18" charset="0"/>
                <a:cs typeface="Times New Roman" pitchFamily="18" charset="0"/>
              </a:rPr>
              <a:t>月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24</a:t>
            </a:r>
            <a:r>
              <a:rPr lang="zh-CN" altLang="en-US" sz="2400" dirty="0" smtClean="0">
                <a:latin typeface="Times New Roman" pitchFamily="18" charset="0"/>
                <a:cs typeface="Times New Roman" pitchFamily="18" charset="0"/>
              </a:rPr>
              <a:t>日，</a:t>
            </a:r>
            <a:r>
              <a:rPr lang="zh-CN" altLang="zh-CN" sz="2400" dirty="0" smtClean="0">
                <a:latin typeface="Times New Roman" pitchFamily="18" charset="0"/>
                <a:cs typeface="Times New Roman" pitchFamily="18" charset="0"/>
              </a:rPr>
              <a:t>工</a:t>
            </a:r>
            <a:r>
              <a:rPr lang="zh-CN" altLang="zh-CN" sz="2400" dirty="0">
                <a:latin typeface="Times New Roman" pitchFamily="18" charset="0"/>
                <a:cs typeface="Times New Roman" pitchFamily="18" charset="0"/>
              </a:rPr>
              <a:t>信</a:t>
            </a:r>
            <a:r>
              <a:rPr lang="zh-CN" altLang="zh-CN" sz="2400" dirty="0" smtClean="0">
                <a:latin typeface="Times New Roman" pitchFamily="18" charset="0"/>
                <a:cs typeface="Times New Roman" pitchFamily="18" charset="0"/>
              </a:rPr>
              <a:t>部许达哲副部</a:t>
            </a:r>
            <a:r>
              <a:rPr lang="zh-CN" altLang="en-US" sz="2400" dirty="0" smtClean="0">
                <a:latin typeface="Times New Roman" pitchFamily="18" charset="0"/>
                <a:cs typeface="Times New Roman" pitchFamily="18" charset="0"/>
              </a:rPr>
              <a:t>长专门</a:t>
            </a:r>
            <a:r>
              <a:rPr lang="zh-CN" altLang="en-US" sz="2400" dirty="0">
                <a:latin typeface="Times New Roman" pitchFamily="18" charset="0"/>
                <a:cs typeface="Times New Roman" pitchFamily="18" charset="0"/>
              </a:rPr>
              <a:t>听取学校</a:t>
            </a:r>
            <a:r>
              <a:rPr lang="zh-CN" altLang="en-US" sz="2400" dirty="0" smtClean="0">
                <a:latin typeface="Times New Roman" pitchFamily="18" charset="0"/>
                <a:cs typeface="Times New Roman" pitchFamily="18" charset="0"/>
              </a:rPr>
              <a:t>汇报</a:t>
            </a:r>
            <a:endParaRPr lang="en-US" altLang="zh-CN" sz="2400" dirty="0" smtClean="0">
              <a:latin typeface="Times New Roman" pitchFamily="18" charset="0"/>
              <a:cs typeface="Times New Roman" pitchFamily="18" charset="0"/>
            </a:endParaRPr>
          </a:p>
          <a:p>
            <a:pPr lvl="1">
              <a:lnSpc>
                <a:spcPct val="140000"/>
              </a:lnSpc>
            </a:pP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2015</a:t>
            </a:r>
            <a:r>
              <a:rPr lang="zh-CN" altLang="en-US" sz="2400" dirty="0" smtClean="0">
                <a:latin typeface="Times New Roman" pitchFamily="18" charset="0"/>
                <a:cs typeface="Times New Roman" pitchFamily="18" charset="0"/>
              </a:rPr>
              <a:t>年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12</a:t>
            </a:r>
            <a:r>
              <a:rPr lang="zh-CN" altLang="en-US" sz="2400" dirty="0">
                <a:latin typeface="Times New Roman" pitchFamily="18" charset="0"/>
                <a:cs typeface="Times New Roman" pitchFamily="18" charset="0"/>
              </a:rPr>
              <a:t>月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25</a:t>
            </a:r>
            <a:r>
              <a:rPr lang="zh-CN" altLang="en-US" sz="2400" dirty="0" smtClean="0">
                <a:latin typeface="Times New Roman" pitchFamily="18" charset="0"/>
                <a:cs typeface="Times New Roman" pitchFamily="18" charset="0"/>
              </a:rPr>
              <a:t>日，</a:t>
            </a:r>
            <a:r>
              <a:rPr lang="zh-CN" altLang="zh-CN" sz="2400" dirty="0" smtClean="0">
                <a:latin typeface="Times New Roman" pitchFamily="18" charset="0"/>
                <a:cs typeface="Times New Roman" pitchFamily="18" charset="0"/>
              </a:rPr>
              <a:t>工</a:t>
            </a:r>
            <a:r>
              <a:rPr lang="zh-CN" altLang="zh-CN" sz="2400" dirty="0">
                <a:latin typeface="Times New Roman" pitchFamily="18" charset="0"/>
                <a:cs typeface="Times New Roman" pitchFamily="18" charset="0"/>
              </a:rPr>
              <a:t>信部苗圩</a:t>
            </a:r>
            <a:r>
              <a:rPr lang="zh-CN" altLang="zh-CN" sz="2400" dirty="0" smtClean="0">
                <a:latin typeface="Times New Roman" pitchFamily="18" charset="0"/>
                <a:cs typeface="Times New Roman" pitchFamily="18" charset="0"/>
              </a:rPr>
              <a:t>部长</a:t>
            </a:r>
            <a:r>
              <a:rPr lang="zh-CN" altLang="en-US" sz="2400" dirty="0" smtClean="0">
                <a:latin typeface="Times New Roman" pitchFamily="18" charset="0"/>
                <a:cs typeface="Times New Roman" pitchFamily="18" charset="0"/>
              </a:rPr>
              <a:t>、怀进鹏副部长专门</a:t>
            </a:r>
            <a:r>
              <a:rPr lang="zh-CN" altLang="en-US" sz="2400" dirty="0">
                <a:latin typeface="Times New Roman" pitchFamily="18" charset="0"/>
                <a:cs typeface="Times New Roman" pitchFamily="18" charset="0"/>
              </a:rPr>
              <a:t>听取学校汇报</a:t>
            </a:r>
            <a:endParaRPr lang="en-US" altLang="zh-CN" sz="2400" dirty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40000"/>
              </a:lnSpc>
            </a:pPr>
            <a:r>
              <a:rPr lang="zh-CN" altLang="en-US" sz="2800" dirty="0" smtClean="0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工信部相关</a:t>
            </a:r>
            <a:r>
              <a:rPr lang="zh-CN" altLang="en-US" sz="2800" dirty="0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司局稳步推进</a:t>
            </a:r>
            <a:endParaRPr lang="en-US" altLang="zh-CN" sz="2800" dirty="0">
              <a:solidFill>
                <a:srgbClr val="0000CC"/>
              </a:solidFill>
              <a:latin typeface="Times New Roman" pitchFamily="18" charset="0"/>
              <a:cs typeface="Times New Roman" pitchFamily="18" charset="0"/>
            </a:endParaRPr>
          </a:p>
          <a:p>
            <a:pPr lvl="1">
              <a:lnSpc>
                <a:spcPct val="140000"/>
              </a:lnSpc>
            </a:pPr>
            <a:r>
              <a:rPr lang="zh-CN" altLang="en-US" sz="2400" dirty="0" smtClean="0">
                <a:latin typeface="Times New Roman" pitchFamily="18" charset="0"/>
                <a:cs typeface="Times New Roman" pitchFamily="18" charset="0"/>
              </a:rPr>
              <a:t>工</a:t>
            </a:r>
            <a:r>
              <a:rPr lang="zh-CN" altLang="en-US" sz="2400" dirty="0">
                <a:latin typeface="Times New Roman" pitchFamily="18" charset="0"/>
                <a:cs typeface="Times New Roman" pitchFamily="18" charset="0"/>
              </a:rPr>
              <a:t>信部</a:t>
            </a:r>
            <a:r>
              <a:rPr lang="zh-CN" altLang="zh-CN" sz="2400" dirty="0">
                <a:latin typeface="Times New Roman" pitchFamily="18" charset="0"/>
                <a:cs typeface="Times New Roman" pitchFamily="18" charset="0"/>
              </a:rPr>
              <a:t>人教</a:t>
            </a:r>
            <a:r>
              <a:rPr lang="zh-CN" altLang="zh-CN" sz="2400" dirty="0" smtClean="0">
                <a:latin typeface="Times New Roman" pitchFamily="18" charset="0"/>
                <a:cs typeface="Times New Roman" pitchFamily="18" charset="0"/>
              </a:rPr>
              <a:t>司</a:t>
            </a:r>
            <a:r>
              <a:rPr lang="zh-CN" altLang="en-US" sz="2400" dirty="0" smtClean="0">
                <a:latin typeface="Times New Roman" pitchFamily="18" charset="0"/>
                <a:cs typeface="Times New Roman" pitchFamily="18" charset="0"/>
              </a:rPr>
              <a:t>与学校保持紧密联系，</a:t>
            </a:r>
            <a:r>
              <a:rPr lang="zh-CN" altLang="zh-CN" sz="2400" dirty="0" smtClean="0">
                <a:latin typeface="Times New Roman" pitchFamily="18" charset="0"/>
                <a:cs typeface="Times New Roman" pitchFamily="18" charset="0"/>
              </a:rPr>
              <a:t>带队</a:t>
            </a:r>
            <a:r>
              <a:rPr lang="zh-CN" altLang="zh-CN" sz="2400" dirty="0">
                <a:latin typeface="Times New Roman" pitchFamily="18" charset="0"/>
                <a:cs typeface="Times New Roman" pitchFamily="18" charset="0"/>
              </a:rPr>
              <a:t>专门赴上海交通大学、</a:t>
            </a:r>
            <a:r>
              <a:rPr lang="zh-CN" altLang="zh-CN" sz="2400" dirty="0" smtClean="0">
                <a:latin typeface="Times New Roman" pitchFamily="18" charset="0"/>
                <a:cs typeface="Times New Roman" pitchFamily="18" charset="0"/>
              </a:rPr>
              <a:t>复旦大学调研</a:t>
            </a:r>
            <a:r>
              <a:rPr lang="zh-CN" altLang="en-US" sz="2400" dirty="0" smtClean="0">
                <a:latin typeface="Times New Roman" pitchFamily="18" charset="0"/>
                <a:cs typeface="Times New Roman" pitchFamily="18" charset="0"/>
              </a:rPr>
              <a:t>学校合并及建设经验</a:t>
            </a:r>
            <a:endParaRPr lang="en-US" altLang="zh-CN" sz="2400" dirty="0">
              <a:latin typeface="Times New Roman" pitchFamily="18" charset="0"/>
              <a:cs typeface="Times New Roman" pitchFamily="18" charset="0"/>
            </a:endParaRPr>
          </a:p>
          <a:p>
            <a:pPr lvl="1">
              <a:lnSpc>
                <a:spcPct val="140000"/>
              </a:lnSpc>
            </a:pPr>
            <a:r>
              <a:rPr lang="zh-CN" altLang="zh-CN" sz="2400" dirty="0">
                <a:latin typeface="Times New Roman" pitchFamily="18" charset="0"/>
                <a:cs typeface="Times New Roman" pitchFamily="18" charset="0"/>
              </a:rPr>
              <a:t>其他有关司局</a:t>
            </a:r>
            <a:r>
              <a:rPr lang="zh-CN" altLang="en-US" sz="2400" dirty="0">
                <a:latin typeface="Times New Roman" pitchFamily="18" charset="0"/>
                <a:cs typeface="Times New Roman" pitchFamily="18" charset="0"/>
              </a:rPr>
              <a:t>积极指导</a:t>
            </a:r>
            <a:endParaRPr lang="en-US" altLang="zh-CN" sz="2400" dirty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40000"/>
              </a:lnSpc>
            </a:pPr>
            <a:r>
              <a:rPr lang="en-US" altLang="zh-CN" sz="2800" dirty="0">
                <a:latin typeface="Times New Roman" pitchFamily="18" charset="0"/>
                <a:cs typeface="Times New Roman" pitchFamily="18" charset="0"/>
              </a:rPr>
              <a:t>2015</a:t>
            </a:r>
            <a:r>
              <a:rPr lang="zh-CN" altLang="en-US" sz="2800" dirty="0">
                <a:latin typeface="Times New Roman" pitchFamily="18" charset="0"/>
                <a:cs typeface="Times New Roman" pitchFamily="18" charset="0"/>
              </a:rPr>
              <a:t>年</a:t>
            </a:r>
            <a:r>
              <a:rPr lang="en-US" altLang="zh-CN" sz="2800" dirty="0">
                <a:latin typeface="Times New Roman" pitchFamily="18" charset="0"/>
                <a:cs typeface="Times New Roman" pitchFamily="18" charset="0"/>
              </a:rPr>
              <a:t>12</a:t>
            </a:r>
            <a:r>
              <a:rPr lang="zh-CN" altLang="en-US" sz="2800" dirty="0">
                <a:latin typeface="Times New Roman" pitchFamily="18" charset="0"/>
                <a:cs typeface="Times New Roman" pitchFamily="18" charset="0"/>
              </a:rPr>
              <a:t>月</a:t>
            </a:r>
            <a:r>
              <a:rPr lang="en-US" altLang="zh-CN" sz="2800" dirty="0">
                <a:latin typeface="Times New Roman" pitchFamily="18" charset="0"/>
                <a:cs typeface="Times New Roman" pitchFamily="18" charset="0"/>
              </a:rPr>
              <a:t>31</a:t>
            </a:r>
            <a:r>
              <a:rPr lang="zh-CN" altLang="en-US" sz="2800" dirty="0" smtClean="0">
                <a:latin typeface="Times New Roman" pitchFamily="18" charset="0"/>
                <a:cs typeface="Times New Roman" pitchFamily="18" charset="0"/>
              </a:rPr>
              <a:t>日，</a:t>
            </a:r>
            <a:r>
              <a:rPr lang="zh-CN" altLang="en-US" sz="2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工</a:t>
            </a:r>
            <a:r>
              <a:rPr lang="zh-CN" altLang="en-US" sz="28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信部第</a:t>
            </a:r>
            <a:r>
              <a:rPr lang="en-US" altLang="zh-CN" sz="28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26</a:t>
            </a:r>
            <a:r>
              <a:rPr lang="zh-CN" altLang="en-US" sz="28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次部党组</a:t>
            </a:r>
            <a:r>
              <a:rPr lang="zh-CN" altLang="en-US" sz="2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会议审议</a:t>
            </a:r>
            <a:r>
              <a:rPr lang="zh-CN" altLang="zh-CN" sz="2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通过</a:t>
            </a:r>
            <a:r>
              <a:rPr lang="zh-CN" altLang="en-US" sz="28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：</a:t>
            </a: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《</a:t>
            </a:r>
            <a:r>
              <a:rPr lang="zh-CN" altLang="zh-CN" sz="2600" spc="-200" dirty="0" smtClean="0">
                <a:latin typeface="Times New Roman" pitchFamily="18" charset="0"/>
                <a:cs typeface="Times New Roman" pitchFamily="18" charset="0"/>
              </a:rPr>
              <a:t>关于</a:t>
            </a:r>
            <a:r>
              <a:rPr lang="zh-CN" altLang="zh-CN" sz="2600" spc="-200" dirty="0">
                <a:latin typeface="Times New Roman" pitchFamily="18" charset="0"/>
                <a:cs typeface="Times New Roman" pitchFamily="18" charset="0"/>
              </a:rPr>
              <a:t>北京航空航天大学与首都医科大学组建新办学体</a:t>
            </a:r>
            <a:r>
              <a:rPr lang="zh-CN" altLang="zh-CN" sz="2600" spc="-200" dirty="0" smtClean="0">
                <a:latin typeface="Times New Roman" pitchFamily="18" charset="0"/>
                <a:cs typeface="Times New Roman" pitchFamily="18" charset="0"/>
              </a:rPr>
              <a:t>的</a:t>
            </a:r>
            <a:r>
              <a:rPr lang="zh-CN" altLang="en-US" sz="2600" spc="-200" dirty="0" smtClean="0">
                <a:latin typeface="Times New Roman" pitchFamily="18" charset="0"/>
                <a:cs typeface="Times New Roman" pitchFamily="18" charset="0"/>
              </a:rPr>
              <a:t>报告</a:t>
            </a:r>
            <a:r>
              <a:rPr lang="en-US" altLang="zh-CN" sz="2600" spc="-200" dirty="0" smtClean="0">
                <a:latin typeface="Times New Roman" pitchFamily="18" charset="0"/>
                <a:cs typeface="Times New Roman" pitchFamily="18" charset="0"/>
              </a:rPr>
              <a:t>》</a:t>
            </a:r>
            <a:endParaRPr lang="zh-CN" altLang="en-US" sz="2600" spc="-2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90673264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27584" y="1385320"/>
            <a:ext cx="3738977" cy="23762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0578" y="3884316"/>
            <a:ext cx="3803840" cy="26410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5" y="3884316"/>
            <a:ext cx="3738977" cy="26135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0578" y="1416421"/>
            <a:ext cx="3803840" cy="23451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标题 8"/>
          <p:cNvSpPr>
            <a:spLocks noGrp="1"/>
          </p:cNvSpPr>
          <p:nvPr>
            <p:ph type="title"/>
          </p:nvPr>
        </p:nvSpPr>
        <p:spPr>
          <a:xfrm>
            <a:off x="142154" y="29154"/>
            <a:ext cx="8893175" cy="1143000"/>
          </a:xfrm>
        </p:spPr>
        <p:txBody>
          <a:bodyPr/>
          <a:lstStyle/>
          <a:p>
            <a:r>
              <a:rPr lang="zh-CN" altLang="en-US" dirty="0">
                <a:latin typeface="Times New Roman" pitchFamily="18" charset="0"/>
                <a:cs typeface="Times New Roman" pitchFamily="18" charset="0"/>
              </a:rPr>
              <a:t>医学创新</a:t>
            </a:r>
            <a:r>
              <a:rPr lang="zh-CN" altLang="en-US" dirty="0" smtClean="0">
                <a:latin typeface="Times New Roman" pitchFamily="18" charset="0"/>
                <a:cs typeface="Times New Roman" pitchFamily="18" charset="0"/>
              </a:rPr>
              <a:t>中心：外部实景图</a:t>
            </a:r>
            <a:endParaRPr lang="zh-CN" altLang="en-US" dirty="0"/>
          </a:p>
        </p:txBody>
      </p:sp>
    </p:spTree>
    <p:extLst>
      <p:ext uri="{BB962C8B-B14F-4D97-AF65-F5344CB8AC3E}">
        <p14:creationId xmlns="" xmlns:p14="http://schemas.microsoft.com/office/powerpoint/2010/main" val="289017113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58981" y="116632"/>
            <a:ext cx="7886700" cy="980728"/>
          </a:xfrm>
        </p:spPr>
        <p:txBody>
          <a:bodyPr/>
          <a:lstStyle/>
          <a:p>
            <a:r>
              <a:rPr lang="zh-CN" altLang="en-US" dirty="0">
                <a:latin typeface="Times New Roman" pitchFamily="18" charset="0"/>
                <a:cs typeface="Times New Roman" pitchFamily="18" charset="0"/>
              </a:rPr>
              <a:t>医学创新</a:t>
            </a:r>
            <a:r>
              <a:rPr lang="zh-CN" altLang="en-US" dirty="0" smtClean="0">
                <a:latin typeface="Times New Roman" pitchFamily="18" charset="0"/>
                <a:cs typeface="Times New Roman" pitchFamily="18" charset="0"/>
              </a:rPr>
              <a:t>中心</a:t>
            </a:r>
            <a:r>
              <a:rPr lang="zh-CN" altLang="en-US" dirty="0">
                <a:latin typeface="Times New Roman" pitchFamily="18" charset="0"/>
                <a:cs typeface="Times New Roman" pitchFamily="18" charset="0"/>
              </a:rPr>
              <a:t>：内部实景图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8970" y="1556792"/>
            <a:ext cx="2911502" cy="2052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200" y="1592792"/>
            <a:ext cx="2635304" cy="2016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031" y="4077506"/>
            <a:ext cx="2738693" cy="2016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200" y="4077506"/>
            <a:ext cx="2635304" cy="2016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031" y="1599527"/>
            <a:ext cx="2741704" cy="2016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文本框 2"/>
          <p:cNvSpPr txBox="1"/>
          <p:nvPr/>
        </p:nvSpPr>
        <p:spPr>
          <a:xfrm>
            <a:off x="735502" y="3608792"/>
            <a:ext cx="1809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会议中心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报告厅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3555977" y="3608792"/>
            <a:ext cx="2146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会议中心多功能厅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735502" y="6129298"/>
            <a:ext cx="1809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科研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楼内部现状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3724210" y="6129298"/>
            <a:ext cx="1809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餐厅内部现状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6291613" y="3608792"/>
            <a:ext cx="2146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公寓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楼外景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8970" y="4077506"/>
            <a:ext cx="2911502" cy="2016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8" name="文本框 17"/>
          <p:cNvSpPr txBox="1"/>
          <p:nvPr/>
        </p:nvSpPr>
        <p:spPr>
          <a:xfrm>
            <a:off x="6459846" y="6129298"/>
            <a:ext cx="1809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公寓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楼内部现状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53488245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FFFF00"/>
                </a:solidFill>
              </a:rPr>
              <a:t>北京市：</a:t>
            </a:r>
            <a:r>
              <a:rPr lang="zh-CN" altLang="en-US" dirty="0"/>
              <a:t>支持新办学体举措</a:t>
            </a:r>
            <a:endParaRPr lang="zh-CN" altLang="en-US" dirty="0">
              <a:solidFill>
                <a:srgbClr val="FFFF0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87338" y="1330325"/>
            <a:ext cx="8856662" cy="5411043"/>
          </a:xfrm>
        </p:spPr>
        <p:txBody>
          <a:bodyPr>
            <a:normAutofit fontScale="85000" lnSpcReduction="20000"/>
          </a:bodyPr>
          <a:lstStyle/>
          <a:p>
            <a:pPr marL="342900" lvl="1" indent="-342900">
              <a:lnSpc>
                <a:spcPct val="150000"/>
              </a:lnSpc>
              <a:spcAft>
                <a:spcPts val="0"/>
              </a:spcAft>
              <a:buSzPct val="75000"/>
              <a:buFont typeface="Wingdings" pitchFamily="2" charset="2"/>
              <a:buChar char="p"/>
            </a:pPr>
            <a:r>
              <a:rPr lang="zh-CN" altLang="en-US" sz="3000" dirty="0" smtClean="0"/>
              <a:t>支持</a:t>
            </a:r>
            <a:r>
              <a:rPr lang="en-US" altLang="zh-CN" sz="3000" dirty="0"/>
              <a:t>5</a:t>
            </a:r>
            <a:r>
              <a:rPr lang="zh-CN" altLang="en-US" sz="3000" dirty="0" smtClean="0"/>
              <a:t>个</a:t>
            </a:r>
            <a:r>
              <a:rPr lang="zh-CN" altLang="en-US" sz="3000" dirty="0" smtClean="0">
                <a:solidFill>
                  <a:srgbClr val="FF0000"/>
                </a:solidFill>
              </a:rPr>
              <a:t>高精尖</a:t>
            </a:r>
            <a:r>
              <a:rPr lang="zh-CN" altLang="en-US" sz="3000" dirty="0">
                <a:solidFill>
                  <a:srgbClr val="FF0000"/>
                </a:solidFill>
              </a:rPr>
              <a:t>中心</a:t>
            </a:r>
            <a:r>
              <a:rPr lang="zh-CN" altLang="en-US" sz="3000" dirty="0"/>
              <a:t>：北京市支持</a:t>
            </a:r>
            <a:r>
              <a:rPr lang="en-US" altLang="zh-CN" sz="3000" dirty="0"/>
              <a:t>5</a:t>
            </a:r>
            <a:r>
              <a:rPr lang="zh-CN" altLang="en-US" sz="3000" dirty="0" smtClean="0"/>
              <a:t>年，</a:t>
            </a:r>
            <a:r>
              <a:rPr lang="zh-CN" altLang="en-US" sz="3000" dirty="0" smtClean="0">
                <a:solidFill>
                  <a:srgbClr val="0000CC"/>
                </a:solidFill>
              </a:rPr>
              <a:t>共</a:t>
            </a:r>
            <a:r>
              <a:rPr lang="en-US" altLang="zh-CN" sz="3000" dirty="0">
                <a:solidFill>
                  <a:srgbClr val="0000CC"/>
                </a:solidFill>
              </a:rPr>
              <a:t>25</a:t>
            </a:r>
            <a:r>
              <a:rPr lang="zh-CN" altLang="en-US" sz="3000" dirty="0">
                <a:solidFill>
                  <a:srgbClr val="0000CC"/>
                </a:solidFill>
              </a:rPr>
              <a:t>亿经费</a:t>
            </a:r>
            <a:endParaRPr lang="en-US" altLang="zh-CN" sz="3000" dirty="0">
              <a:solidFill>
                <a:srgbClr val="0000CC"/>
              </a:solidFill>
            </a:endParaRPr>
          </a:p>
          <a:p>
            <a:pPr lvl="1">
              <a:lnSpc>
                <a:spcPct val="150000"/>
              </a:lnSpc>
              <a:spcAft>
                <a:spcPts val="0"/>
              </a:spcAft>
            </a:pPr>
            <a:r>
              <a:rPr lang="zh-CN" altLang="en-US" sz="2600" dirty="0"/>
              <a:t>大数据科学与脑机智能高精尖中心（目前北航建有）</a:t>
            </a:r>
            <a:endParaRPr lang="en-US" altLang="zh-CN" sz="2600" dirty="0"/>
          </a:p>
          <a:p>
            <a:pPr lvl="1">
              <a:lnSpc>
                <a:spcPct val="150000"/>
              </a:lnSpc>
              <a:spcAft>
                <a:spcPts val="0"/>
              </a:spcAft>
            </a:pPr>
            <a:r>
              <a:rPr lang="zh-CN" altLang="en-US" sz="2600" dirty="0"/>
              <a:t>人脑保护高精尖中心（目前首医建有）</a:t>
            </a:r>
            <a:endParaRPr lang="en-US" altLang="zh-CN" sz="2600" dirty="0"/>
          </a:p>
          <a:p>
            <a:pPr lvl="1">
              <a:lnSpc>
                <a:spcPct val="150000"/>
              </a:lnSpc>
              <a:spcAft>
                <a:spcPts val="0"/>
              </a:spcAft>
            </a:pPr>
            <a:r>
              <a:rPr lang="zh-CN" altLang="en-US" sz="2600" dirty="0">
                <a:solidFill>
                  <a:srgbClr val="0000CC"/>
                </a:solidFill>
              </a:rPr>
              <a:t>神经再生工程</a:t>
            </a:r>
            <a:r>
              <a:rPr lang="zh-CN" altLang="en-US" sz="2600" dirty="0"/>
              <a:t>高精尖中心</a:t>
            </a:r>
            <a:r>
              <a:rPr lang="zh-CN" altLang="en-US" sz="2600" dirty="0" smtClean="0"/>
              <a:t>（</a:t>
            </a:r>
            <a:r>
              <a:rPr lang="zh-CN" altLang="en-US" sz="2600" dirty="0" smtClean="0">
                <a:solidFill>
                  <a:srgbClr val="FF0000"/>
                </a:solidFill>
              </a:rPr>
              <a:t>拟</a:t>
            </a:r>
            <a:r>
              <a:rPr lang="zh-CN" altLang="en-US" sz="2600" dirty="0">
                <a:solidFill>
                  <a:srgbClr val="FF0000"/>
                </a:solidFill>
              </a:rPr>
              <a:t>建设</a:t>
            </a:r>
            <a:r>
              <a:rPr lang="zh-CN" altLang="en-US" sz="2600" dirty="0"/>
              <a:t>）</a:t>
            </a:r>
          </a:p>
          <a:p>
            <a:pPr lvl="1">
              <a:lnSpc>
                <a:spcPct val="150000"/>
              </a:lnSpc>
              <a:spcAft>
                <a:spcPts val="0"/>
              </a:spcAft>
            </a:pPr>
            <a:r>
              <a:rPr lang="zh-CN" altLang="en-US" sz="2600" dirty="0">
                <a:solidFill>
                  <a:srgbClr val="0000CC"/>
                </a:solidFill>
              </a:rPr>
              <a:t>健康工程</a:t>
            </a:r>
            <a:r>
              <a:rPr lang="zh-CN" altLang="en-US" sz="2600" dirty="0"/>
              <a:t>高精尖中心</a:t>
            </a:r>
            <a:r>
              <a:rPr lang="zh-CN" altLang="en-US" sz="2600" dirty="0" smtClean="0"/>
              <a:t>（</a:t>
            </a:r>
            <a:r>
              <a:rPr lang="zh-CN" altLang="en-US" sz="2600" dirty="0">
                <a:solidFill>
                  <a:srgbClr val="FF0000"/>
                </a:solidFill>
              </a:rPr>
              <a:t>拟建设</a:t>
            </a:r>
            <a:r>
              <a:rPr lang="zh-CN" altLang="en-US" sz="2600" dirty="0"/>
              <a:t>）</a:t>
            </a:r>
            <a:endParaRPr lang="en-US" altLang="zh-CN" sz="2600" dirty="0"/>
          </a:p>
          <a:p>
            <a:pPr lvl="1">
              <a:lnSpc>
                <a:spcPct val="150000"/>
              </a:lnSpc>
              <a:spcAft>
                <a:spcPts val="0"/>
              </a:spcAft>
            </a:pPr>
            <a:r>
              <a:rPr lang="zh-CN" altLang="en-US" sz="2600" dirty="0">
                <a:solidFill>
                  <a:srgbClr val="0000CC"/>
                </a:solidFill>
              </a:rPr>
              <a:t>空天医学</a:t>
            </a:r>
            <a:r>
              <a:rPr lang="zh-CN" altLang="en-US" sz="2600" dirty="0" smtClean="0"/>
              <a:t>高精尖</a:t>
            </a:r>
            <a:r>
              <a:rPr lang="zh-CN" altLang="en-US" sz="2600" dirty="0"/>
              <a:t>中心</a:t>
            </a:r>
            <a:r>
              <a:rPr lang="zh-CN" altLang="en-US" sz="2600" dirty="0" smtClean="0"/>
              <a:t>（</a:t>
            </a:r>
            <a:r>
              <a:rPr lang="zh-CN" altLang="en-US" sz="2600" dirty="0">
                <a:solidFill>
                  <a:srgbClr val="FF0000"/>
                </a:solidFill>
              </a:rPr>
              <a:t>拟建设</a:t>
            </a:r>
            <a:r>
              <a:rPr lang="zh-CN" altLang="en-US" sz="2600" dirty="0" smtClean="0"/>
              <a:t>）</a:t>
            </a:r>
            <a:endParaRPr lang="en-US" altLang="zh-CN" sz="2600" dirty="0" smtClean="0"/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zh-CN" altLang="en-US" sz="3000" dirty="0"/>
              <a:t>经费额度</a:t>
            </a:r>
            <a:r>
              <a:rPr lang="zh-CN" altLang="en-US" sz="3000" dirty="0">
                <a:solidFill>
                  <a:srgbClr val="FF0000"/>
                </a:solidFill>
              </a:rPr>
              <a:t>原则上不低于</a:t>
            </a:r>
            <a:r>
              <a:rPr lang="en-US" altLang="zh-CN" sz="3000" dirty="0">
                <a:solidFill>
                  <a:srgbClr val="FF0000"/>
                </a:solidFill>
              </a:rPr>
              <a:t>70%</a:t>
            </a:r>
            <a:r>
              <a:rPr lang="zh-CN" altLang="en-US" sz="3000" dirty="0">
                <a:solidFill>
                  <a:srgbClr val="FF0000"/>
                </a:solidFill>
              </a:rPr>
              <a:t>用于人才聘用</a:t>
            </a:r>
            <a:endParaRPr lang="en-US" altLang="zh-CN" sz="3000" dirty="0">
              <a:solidFill>
                <a:srgbClr val="FF0000"/>
              </a:solidFill>
            </a:endParaRPr>
          </a:p>
          <a:p>
            <a:pPr lvl="1">
              <a:lnSpc>
                <a:spcPct val="150000"/>
              </a:lnSpc>
              <a:spcAft>
                <a:spcPts val="0"/>
              </a:spcAft>
            </a:pPr>
            <a:r>
              <a:rPr lang="zh-CN" altLang="en-US" sz="2600" dirty="0" smtClean="0"/>
              <a:t>其中</a:t>
            </a:r>
            <a:r>
              <a:rPr lang="zh-CN" altLang="en-US" sz="2600" dirty="0"/>
              <a:t>不低于</a:t>
            </a:r>
            <a:r>
              <a:rPr lang="en-US" altLang="zh-CN" sz="2600" dirty="0"/>
              <a:t>50%</a:t>
            </a:r>
            <a:r>
              <a:rPr lang="zh-CN" altLang="en-US" sz="2600" dirty="0"/>
              <a:t>的人员聘任费要用于国际人才的</a:t>
            </a:r>
            <a:r>
              <a:rPr lang="zh-CN" altLang="en-US" sz="2600" dirty="0" smtClean="0"/>
              <a:t>聘用</a:t>
            </a:r>
            <a:endParaRPr lang="en-US" altLang="zh-CN" sz="2600" dirty="0" smtClean="0"/>
          </a:p>
          <a:p>
            <a:pPr lvl="1">
              <a:lnSpc>
                <a:spcPct val="150000"/>
              </a:lnSpc>
              <a:spcAft>
                <a:spcPts val="0"/>
              </a:spcAft>
            </a:pPr>
            <a:r>
              <a:rPr lang="zh-CN" altLang="en-US" sz="2600" dirty="0" smtClean="0"/>
              <a:t>不</a:t>
            </a:r>
            <a:r>
              <a:rPr lang="zh-CN" altLang="en-US" sz="2600" dirty="0"/>
              <a:t>低于</a:t>
            </a:r>
            <a:r>
              <a:rPr lang="en-US" altLang="zh-CN" sz="2600" dirty="0"/>
              <a:t>20%</a:t>
            </a:r>
            <a:r>
              <a:rPr lang="zh-CN" altLang="en-US" sz="2600" dirty="0"/>
              <a:t>的人员聘任费要用于京外人才的</a:t>
            </a:r>
            <a:r>
              <a:rPr lang="zh-CN" altLang="en-US" sz="2600" dirty="0" smtClean="0"/>
              <a:t>聘用</a:t>
            </a:r>
            <a:endParaRPr lang="en-US" altLang="zh-CN" sz="2600" dirty="0" smtClean="0"/>
          </a:p>
          <a:p>
            <a:pPr lvl="1">
              <a:lnSpc>
                <a:spcPct val="150000"/>
              </a:lnSpc>
              <a:spcAft>
                <a:spcPts val="0"/>
              </a:spcAft>
            </a:pPr>
            <a:r>
              <a:rPr lang="zh-CN" altLang="en-US" sz="2600" dirty="0" smtClean="0"/>
              <a:t>引进人才</a:t>
            </a:r>
            <a:r>
              <a:rPr lang="zh-CN" altLang="en-US" sz="2600" dirty="0"/>
              <a:t>中</a:t>
            </a:r>
            <a:r>
              <a:rPr lang="en-US" altLang="zh-CN" sz="2600" dirty="0"/>
              <a:t>45</a:t>
            </a:r>
            <a:r>
              <a:rPr lang="zh-CN" altLang="en-US" sz="2600" dirty="0"/>
              <a:t>岁以下青年科学家的比例原则上不低于</a:t>
            </a:r>
            <a:r>
              <a:rPr lang="en-US" altLang="zh-CN" sz="2600" dirty="0"/>
              <a:t>50</a:t>
            </a:r>
            <a:r>
              <a:rPr lang="en-US" altLang="zh-CN" sz="2600" dirty="0" smtClean="0"/>
              <a:t>%</a:t>
            </a:r>
            <a:endParaRPr lang="zh-CN" altLang="en-US" sz="2600" dirty="0"/>
          </a:p>
        </p:txBody>
      </p:sp>
    </p:spTree>
    <p:extLst>
      <p:ext uri="{BB962C8B-B14F-4D97-AF65-F5344CB8AC3E}">
        <p14:creationId xmlns="" xmlns:p14="http://schemas.microsoft.com/office/powerpoint/2010/main" val="165655103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多校区</a:t>
            </a:r>
            <a:r>
              <a:rPr lang="zh-CN" altLang="en-US" dirty="0" smtClean="0"/>
              <a:t>协同发展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87337" y="1330325"/>
            <a:ext cx="6804943" cy="5267027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40000"/>
              </a:lnSpc>
            </a:pPr>
            <a:r>
              <a:rPr lang="zh-CN" altLang="en-US" dirty="0">
                <a:solidFill>
                  <a:srgbClr val="0000CC"/>
                </a:solidFill>
              </a:rPr>
              <a:t>沙河校区：</a:t>
            </a:r>
            <a:r>
              <a:rPr lang="zh-CN" altLang="en-US" dirty="0">
                <a:solidFill>
                  <a:srgbClr val="FF0000"/>
                </a:solidFill>
              </a:rPr>
              <a:t>航空航天学科群</a:t>
            </a:r>
            <a:r>
              <a:rPr lang="zh-CN" altLang="en-US" dirty="0"/>
              <a:t>（</a:t>
            </a:r>
            <a:r>
              <a:rPr lang="en-US" altLang="zh-CN" dirty="0"/>
              <a:t>1500</a:t>
            </a:r>
            <a:r>
              <a:rPr lang="zh-CN" altLang="en-US" dirty="0"/>
              <a:t>亩）</a:t>
            </a:r>
          </a:p>
          <a:p>
            <a:pPr lvl="1">
              <a:lnSpc>
                <a:spcPct val="140000"/>
              </a:lnSpc>
            </a:pPr>
            <a:r>
              <a:rPr lang="zh-CN" altLang="en-US" dirty="0"/>
              <a:t>航空科学与技术国家实验室、国防高精尖中心</a:t>
            </a:r>
          </a:p>
          <a:p>
            <a:pPr>
              <a:lnSpc>
                <a:spcPct val="140000"/>
              </a:lnSpc>
            </a:pPr>
            <a:r>
              <a:rPr lang="zh-CN" altLang="en-US" dirty="0">
                <a:solidFill>
                  <a:srgbClr val="0000CC"/>
                </a:solidFill>
              </a:rPr>
              <a:t>学院路校区：</a:t>
            </a:r>
            <a:r>
              <a:rPr lang="zh-CN" altLang="en-US" dirty="0">
                <a:solidFill>
                  <a:srgbClr val="FF0000"/>
                </a:solidFill>
              </a:rPr>
              <a:t>信息学科群、文理学科群</a:t>
            </a:r>
            <a:r>
              <a:rPr lang="zh-CN" altLang="en-US" dirty="0"/>
              <a:t>（</a:t>
            </a:r>
            <a:r>
              <a:rPr lang="en-US" altLang="zh-CN" dirty="0"/>
              <a:t>1500</a:t>
            </a:r>
            <a:r>
              <a:rPr lang="zh-CN" altLang="en-US" dirty="0"/>
              <a:t>亩）</a:t>
            </a:r>
          </a:p>
          <a:p>
            <a:pPr lvl="1">
              <a:lnSpc>
                <a:spcPct val="140000"/>
              </a:lnSpc>
            </a:pPr>
            <a:r>
              <a:rPr lang="zh-CN" altLang="en-US" dirty="0"/>
              <a:t>国际交叉研究院、大数据高精尖中心</a:t>
            </a:r>
          </a:p>
          <a:p>
            <a:pPr>
              <a:lnSpc>
                <a:spcPct val="140000"/>
              </a:lnSpc>
            </a:pPr>
            <a:r>
              <a:rPr lang="zh-CN" altLang="en-US" dirty="0">
                <a:solidFill>
                  <a:srgbClr val="0000CC"/>
                </a:solidFill>
              </a:rPr>
              <a:t>窦店校区：</a:t>
            </a:r>
            <a:r>
              <a:rPr lang="zh-CN" altLang="en-US" dirty="0">
                <a:solidFill>
                  <a:srgbClr val="FF0000"/>
                </a:solidFill>
              </a:rPr>
              <a:t>医工交叉学科群</a:t>
            </a:r>
            <a:r>
              <a:rPr lang="zh-CN" altLang="en-US" dirty="0"/>
              <a:t>（</a:t>
            </a:r>
            <a:r>
              <a:rPr lang="en-US" altLang="zh-CN" dirty="0"/>
              <a:t>800</a:t>
            </a:r>
            <a:r>
              <a:rPr lang="zh-CN" altLang="en-US" dirty="0"/>
              <a:t>亩）</a:t>
            </a:r>
          </a:p>
          <a:p>
            <a:pPr lvl="1">
              <a:lnSpc>
                <a:spcPct val="140000"/>
              </a:lnSpc>
            </a:pPr>
            <a:r>
              <a:rPr lang="zh-CN" altLang="en-US" dirty="0"/>
              <a:t>医学创新中心、空天医学高精尖中心</a:t>
            </a:r>
          </a:p>
          <a:p>
            <a:pPr>
              <a:lnSpc>
                <a:spcPct val="140000"/>
              </a:lnSpc>
            </a:pPr>
            <a:r>
              <a:rPr lang="zh-CN" altLang="en-US" dirty="0">
                <a:solidFill>
                  <a:srgbClr val="0000CC"/>
                </a:solidFill>
              </a:rPr>
              <a:t>首医校区</a:t>
            </a:r>
            <a:r>
              <a:rPr lang="zh-CN" altLang="en-US" dirty="0" smtClean="0">
                <a:solidFill>
                  <a:srgbClr val="0000CC"/>
                </a:solidFill>
              </a:rPr>
              <a:t>：</a:t>
            </a:r>
            <a:r>
              <a:rPr lang="zh-CN" altLang="en-US" dirty="0" smtClean="0">
                <a:solidFill>
                  <a:srgbClr val="FF0000"/>
                </a:solidFill>
              </a:rPr>
              <a:t>基础和前沿医学</a:t>
            </a:r>
            <a:r>
              <a:rPr lang="zh-CN" altLang="en-US" dirty="0">
                <a:solidFill>
                  <a:srgbClr val="FF0000"/>
                </a:solidFill>
              </a:rPr>
              <a:t>学科群</a:t>
            </a:r>
            <a:r>
              <a:rPr lang="zh-CN" altLang="en-US" dirty="0"/>
              <a:t>（</a:t>
            </a:r>
            <a:r>
              <a:rPr lang="en-US" altLang="zh-CN" dirty="0"/>
              <a:t>350</a:t>
            </a:r>
            <a:r>
              <a:rPr lang="zh-CN" altLang="en-US" dirty="0"/>
              <a:t>亩）</a:t>
            </a:r>
          </a:p>
          <a:p>
            <a:pPr lvl="1">
              <a:lnSpc>
                <a:spcPct val="140000"/>
              </a:lnSpc>
            </a:pPr>
            <a:r>
              <a:rPr lang="zh-CN" altLang="en-US" dirty="0"/>
              <a:t>人脑保护高精尖中心</a:t>
            </a:r>
          </a:p>
          <a:p>
            <a:pPr>
              <a:lnSpc>
                <a:spcPct val="140000"/>
              </a:lnSpc>
            </a:pPr>
            <a:r>
              <a:rPr lang="zh-CN" altLang="en-US" dirty="0">
                <a:solidFill>
                  <a:srgbClr val="0000CC"/>
                </a:solidFill>
              </a:rPr>
              <a:t>附属医院联合体</a:t>
            </a:r>
            <a:r>
              <a:rPr lang="en-US" altLang="zh-CN" dirty="0">
                <a:solidFill>
                  <a:srgbClr val="0000CC"/>
                </a:solidFill>
              </a:rPr>
              <a:t>(20</a:t>
            </a:r>
            <a:r>
              <a:rPr lang="zh-CN" altLang="en-US" dirty="0">
                <a:solidFill>
                  <a:srgbClr val="0000CC"/>
                </a:solidFill>
              </a:rPr>
              <a:t>个</a:t>
            </a:r>
            <a:r>
              <a:rPr lang="en-US" altLang="zh-CN" dirty="0" smtClean="0">
                <a:solidFill>
                  <a:srgbClr val="0000CC"/>
                </a:solidFill>
              </a:rPr>
              <a:t>)</a:t>
            </a:r>
            <a:r>
              <a:rPr lang="zh-CN" altLang="en-US" dirty="0" smtClean="0">
                <a:solidFill>
                  <a:srgbClr val="0000CC"/>
                </a:solidFill>
              </a:rPr>
              <a:t>：</a:t>
            </a:r>
            <a:r>
              <a:rPr lang="zh-CN" altLang="en-US" dirty="0" smtClean="0">
                <a:solidFill>
                  <a:srgbClr val="FF0000"/>
                </a:solidFill>
              </a:rPr>
              <a:t>临床医学</a:t>
            </a:r>
            <a:r>
              <a:rPr lang="zh-CN" altLang="en-US" dirty="0">
                <a:solidFill>
                  <a:srgbClr val="FF0000"/>
                </a:solidFill>
              </a:rPr>
              <a:t>学科</a:t>
            </a:r>
            <a:r>
              <a:rPr lang="zh-CN" altLang="en-US" dirty="0" smtClean="0">
                <a:solidFill>
                  <a:srgbClr val="FF0000"/>
                </a:solidFill>
              </a:rPr>
              <a:t>群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4" name="图片 3" descr="a18967c024eeb821b4832fa96000be6a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256" y="1268760"/>
            <a:ext cx="2123728" cy="12961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图片 4" descr="20150618174743901679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256" y="2684090"/>
            <a:ext cx="2169481" cy="13327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 descr="F:\2015-11-14 北航与首医合并\房山窦店\877881818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879996" y="5517232"/>
            <a:ext cx="2156499" cy="120908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://z.jgaoxiao.com/Uploads/news/TbSchool/51c3dd3f83cb4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879997" y="4149080"/>
            <a:ext cx="2161998" cy="125002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矩形 7"/>
          <p:cNvSpPr/>
          <p:nvPr/>
        </p:nvSpPr>
        <p:spPr>
          <a:xfrm>
            <a:off x="0" y="5733256"/>
            <a:ext cx="9168169" cy="113623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lIns="36000" rIns="36000" anchor="ctr" anchorCtr="0">
            <a:noAutofit/>
          </a:bodyPr>
          <a:lstStyle/>
          <a:p>
            <a:pPr algn="ctr" eaLnBrk="0" hangingPunct="0">
              <a:lnSpc>
                <a:spcPct val="110000"/>
              </a:lnSpc>
            </a:pPr>
            <a:r>
              <a:rPr lang="zh-CN" altLang="en-US" sz="3400" b="1" dirty="0" smtClean="0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  <a:cs typeface="Times New Roman" panose="02020603050405020304" pitchFamily="18" charset="0"/>
              </a:rPr>
              <a:t>有效支撑世界一流大学建设</a:t>
            </a:r>
            <a:endParaRPr lang="zh-CN" altLang="en-US" sz="3400" b="1" dirty="0">
              <a:solidFill>
                <a:srgbClr val="FFFF00"/>
              </a:solidFill>
              <a:latin typeface="微软雅黑" pitchFamily="34" charset="-122"/>
              <a:ea typeface="微软雅黑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3130487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提  纲</a:t>
            </a:r>
            <a:endParaRPr lang="zh-CN" altLang="en-US" dirty="0"/>
          </a:p>
        </p:txBody>
      </p:sp>
      <p:sp>
        <p:nvSpPr>
          <p:cNvPr id="4" name="内容占位符 7"/>
          <p:cNvSpPr txBox="1">
            <a:spLocks/>
          </p:cNvSpPr>
          <p:nvPr/>
        </p:nvSpPr>
        <p:spPr bwMode="auto">
          <a:xfrm>
            <a:off x="1547664" y="1627245"/>
            <a:ext cx="5904656" cy="42500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>
            <a:lvl1pPr marL="342900" indent="-342900" algn="l" rtl="0" eaLnBrk="0" fontAlgn="base" hangingPunct="0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rgbClr val="0000CC"/>
              </a:buClr>
              <a:buSzPct val="75000"/>
              <a:buFont typeface="Wingdings" pitchFamily="2" charset="2"/>
              <a:buChar char="p"/>
              <a:defRPr kumimoji="1" sz="3200">
                <a:solidFill>
                  <a:schemeClr val="tx1"/>
                </a:solidFill>
                <a:latin typeface="+mn-ea"/>
                <a:ea typeface="+mn-ea"/>
                <a:cs typeface="微软雅黑" pitchFamily="34" charset="-122"/>
              </a:defRPr>
            </a:lvl1pPr>
            <a:lvl2pPr marL="742950" indent="-285750" algn="l" rtl="0" eaLnBrk="0" fontAlgn="base" hangingPunct="0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rgbClr val="0000CC"/>
              </a:buClr>
              <a:buSzPct val="60000"/>
              <a:buFont typeface="Wingdings" pitchFamily="2" charset="2"/>
              <a:buChar char="Ø"/>
              <a:defRPr kumimoji="1" sz="2800">
                <a:solidFill>
                  <a:schemeClr val="tx1"/>
                </a:solidFill>
                <a:latin typeface="+mn-ea"/>
                <a:ea typeface="+mn-ea"/>
                <a:cs typeface="微软雅黑" pitchFamily="34" charset="-122"/>
              </a:defRPr>
            </a:lvl2pPr>
            <a:lvl3pPr marL="1143000" indent="-228600" algn="l" rtl="0" eaLnBrk="0" fontAlgn="base" hangingPunct="0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rgbClr val="0000CC"/>
              </a:buClr>
              <a:buChar char="•"/>
              <a:defRPr kumimoji="1" sz="2400">
                <a:solidFill>
                  <a:schemeClr val="tx1"/>
                </a:solidFill>
                <a:latin typeface="+mn-ea"/>
                <a:ea typeface="+mn-ea"/>
                <a:cs typeface="微软雅黑" pitchFamily="34" charset="-122"/>
              </a:defRPr>
            </a:lvl3pPr>
            <a:lvl4pPr marL="1600200" indent="-228600" algn="l" rtl="0" eaLnBrk="0" fontAlgn="base" hangingPunct="0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rgbClr val="0000FF"/>
              </a:buClr>
              <a:buFont typeface="Arial" charset="0"/>
              <a:buChar char="–"/>
              <a:defRPr kumimoji="1" sz="2000">
                <a:solidFill>
                  <a:schemeClr val="tx1"/>
                </a:solidFill>
                <a:latin typeface="+mn-ea"/>
                <a:ea typeface="+mn-ea"/>
                <a:cs typeface="微软雅黑" pitchFamily="34" charset="-122"/>
              </a:defRPr>
            </a:lvl4pPr>
            <a:lvl5pPr marL="2057400" indent="-228600" algn="l" rtl="0" eaLnBrk="0" fontAlgn="base" hangingPunct="0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rgbClr val="0000FF"/>
              </a:buClr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+mn-ea"/>
                <a:ea typeface="+mn-ea"/>
                <a:cs typeface="微软雅黑" pitchFamily="34" charset="-122"/>
              </a:defRPr>
            </a:lvl5pPr>
            <a:lvl6pPr marL="2514600" indent="-228600" algn="l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42672"/>
              </a:buClr>
              <a:buChar char="»"/>
              <a:defRPr sz="24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42672"/>
              </a:buClr>
              <a:buChar char="»"/>
              <a:defRPr sz="24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42672"/>
              </a:buClr>
              <a:buChar char="»"/>
              <a:defRPr sz="24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42672"/>
              </a:buClr>
              <a:buChar char="»"/>
              <a:defRPr sz="24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ctr">
              <a:lnSpc>
                <a:spcPct val="150000"/>
              </a:lnSpc>
              <a:buNone/>
              <a:defRPr/>
            </a:pPr>
            <a:r>
              <a:rPr lang="zh-CN" altLang="en-US" sz="4800" b="1" dirty="0">
                <a:solidFill>
                  <a:srgbClr val="3333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一</a:t>
            </a:r>
            <a:r>
              <a:rPr lang="zh-CN" altLang="zh-CN" sz="4800" b="1" dirty="0">
                <a:solidFill>
                  <a:srgbClr val="3333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、</a:t>
            </a:r>
            <a:r>
              <a:rPr lang="zh-CN" altLang="en-US" sz="4800" b="1" dirty="0">
                <a:solidFill>
                  <a:srgbClr val="3333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北航情况</a:t>
            </a:r>
            <a:endParaRPr lang="en-US" altLang="zh-CN" sz="4800" b="1" dirty="0">
              <a:solidFill>
                <a:srgbClr val="33339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 algn="ctr">
              <a:lnSpc>
                <a:spcPct val="150000"/>
              </a:lnSpc>
              <a:buNone/>
              <a:defRPr/>
            </a:pPr>
            <a:r>
              <a:rPr lang="zh-CN" altLang="en-US" sz="4800" b="1" dirty="0">
                <a:solidFill>
                  <a:srgbClr val="3333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二</a:t>
            </a:r>
            <a:r>
              <a:rPr lang="zh-CN" altLang="en-US" sz="4800" b="1" dirty="0" smtClean="0">
                <a:solidFill>
                  <a:srgbClr val="3333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、组建工作</a:t>
            </a:r>
            <a:endParaRPr lang="en-US" altLang="zh-CN" sz="4800" b="1" dirty="0" smtClean="0">
              <a:solidFill>
                <a:srgbClr val="33339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 algn="ctr">
              <a:lnSpc>
                <a:spcPct val="150000"/>
              </a:lnSpc>
              <a:buNone/>
              <a:defRPr/>
            </a:pPr>
            <a:r>
              <a:rPr lang="zh-CN" altLang="en-US" sz="4800" b="1" dirty="0" smtClean="0">
                <a:solidFill>
                  <a:srgbClr val="3333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三、风险问题</a:t>
            </a:r>
            <a:endParaRPr lang="en-US" altLang="zh-CN" sz="4800" b="1" dirty="0" smtClean="0">
              <a:solidFill>
                <a:srgbClr val="33339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 algn="ctr">
              <a:lnSpc>
                <a:spcPct val="150000"/>
              </a:lnSpc>
              <a:buFont typeface="Wingdings" pitchFamily="2" charset="2"/>
              <a:buNone/>
              <a:defRPr/>
            </a:pPr>
            <a:r>
              <a:rPr lang="zh-CN" altLang="en-US" sz="4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四、几点请示</a:t>
            </a:r>
            <a:endParaRPr lang="en-US" altLang="zh-CN" sz="4800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="" xmlns:p14="http://schemas.microsoft.com/office/powerpoint/2010/main" val="181611391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请 示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30000"/>
              </a:lnSpc>
            </a:pPr>
            <a:r>
              <a:rPr lang="zh-CN" altLang="en-US" sz="2800" dirty="0" smtClean="0">
                <a:solidFill>
                  <a:srgbClr val="0000CC"/>
                </a:solidFill>
              </a:rPr>
              <a:t>（一）支持北航与首医组建新办学体</a:t>
            </a:r>
            <a:endParaRPr lang="en-US" altLang="zh-CN" sz="2800" dirty="0" smtClean="0">
              <a:solidFill>
                <a:srgbClr val="0000CC"/>
              </a:solidFill>
            </a:endParaRPr>
          </a:p>
          <a:p>
            <a:pPr lvl="1">
              <a:lnSpc>
                <a:spcPct val="130000"/>
              </a:lnSpc>
            </a:pPr>
            <a:r>
              <a:rPr lang="zh-CN" altLang="en-US" sz="2400" dirty="0" smtClean="0"/>
              <a:t> 工信部和北京市联合行文（已拟定待签稿）</a:t>
            </a:r>
            <a:endParaRPr lang="en-US" altLang="zh-CN" sz="2400" dirty="0" smtClean="0"/>
          </a:p>
          <a:p>
            <a:pPr>
              <a:lnSpc>
                <a:spcPct val="130000"/>
              </a:lnSpc>
            </a:pPr>
            <a:r>
              <a:rPr lang="zh-CN" altLang="en-US" sz="2800" dirty="0" smtClean="0">
                <a:solidFill>
                  <a:srgbClr val="0000CC"/>
                </a:solidFill>
              </a:rPr>
              <a:t>（二）支持医</a:t>
            </a:r>
            <a:r>
              <a:rPr lang="zh-CN" altLang="en-US" sz="2800" dirty="0">
                <a:solidFill>
                  <a:srgbClr val="0000CC"/>
                </a:solidFill>
              </a:rPr>
              <a:t>工结合的高端人才培养</a:t>
            </a:r>
            <a:r>
              <a:rPr lang="zh-CN" altLang="en-US" sz="2800" dirty="0" smtClean="0">
                <a:solidFill>
                  <a:srgbClr val="0000CC"/>
                </a:solidFill>
              </a:rPr>
              <a:t>改革</a:t>
            </a:r>
            <a:endParaRPr lang="en-US" altLang="zh-CN" sz="2800" dirty="0" smtClean="0">
              <a:solidFill>
                <a:srgbClr val="0000CC"/>
              </a:solidFill>
            </a:endParaRPr>
          </a:p>
          <a:p>
            <a:pPr lvl="1">
              <a:lnSpc>
                <a:spcPct val="130000"/>
              </a:lnSpc>
            </a:pPr>
            <a:r>
              <a:rPr lang="zh-CN" altLang="en-US" sz="2400" dirty="0" smtClean="0"/>
              <a:t> 增设</a:t>
            </a:r>
            <a:r>
              <a:rPr lang="zh-CN" altLang="en-US" sz="2400" dirty="0"/>
              <a:t>若干医工</a:t>
            </a:r>
            <a:r>
              <a:rPr lang="zh-CN" altLang="en-US" sz="2400" dirty="0" smtClean="0"/>
              <a:t>交叉领域博士点</a:t>
            </a:r>
            <a:endParaRPr lang="en-US" altLang="zh-CN" sz="2400" dirty="0" smtClean="0"/>
          </a:p>
          <a:p>
            <a:pPr lvl="1">
              <a:lnSpc>
                <a:spcPct val="130000"/>
              </a:lnSpc>
            </a:pPr>
            <a:r>
              <a:rPr lang="zh-CN" altLang="en-US" sz="2400" dirty="0" smtClean="0"/>
              <a:t> 增加医工交叉博士生指标</a:t>
            </a:r>
            <a:endParaRPr lang="en-US" altLang="zh-CN" sz="2400" dirty="0" smtClean="0"/>
          </a:p>
          <a:p>
            <a:pPr lvl="1">
              <a:lnSpc>
                <a:spcPct val="130000"/>
              </a:lnSpc>
            </a:pPr>
            <a:r>
              <a:rPr lang="zh-CN" altLang="en-US" sz="2400" dirty="0" smtClean="0"/>
              <a:t> 增加</a:t>
            </a:r>
            <a:r>
              <a:rPr lang="zh-CN" altLang="en-US" sz="2400" dirty="0"/>
              <a:t>医工</a:t>
            </a:r>
            <a:r>
              <a:rPr lang="zh-CN" altLang="en-US" sz="2400" dirty="0" smtClean="0"/>
              <a:t>交叉等相关学科建设经费</a:t>
            </a:r>
            <a:endParaRPr lang="en-US" altLang="zh-CN" sz="2400" dirty="0" smtClean="0"/>
          </a:p>
          <a:p>
            <a:pPr lvl="1">
              <a:lnSpc>
                <a:spcPct val="130000"/>
              </a:lnSpc>
            </a:pPr>
            <a:r>
              <a:rPr lang="zh-CN" altLang="en-US" sz="2400" dirty="0" smtClean="0"/>
              <a:t> 批准开展临床医学八年制</a:t>
            </a:r>
            <a:endParaRPr lang="zh-CN" altLang="en-US" sz="2400" dirty="0"/>
          </a:p>
          <a:p>
            <a:pPr>
              <a:lnSpc>
                <a:spcPct val="130000"/>
              </a:lnSpc>
            </a:pPr>
            <a:r>
              <a:rPr lang="zh-CN" altLang="en-US" sz="2800" dirty="0" smtClean="0">
                <a:solidFill>
                  <a:srgbClr val="0000CC"/>
                </a:solidFill>
              </a:rPr>
              <a:t>（三）支持</a:t>
            </a:r>
            <a:r>
              <a:rPr lang="zh-CN" altLang="en-US" sz="2800" dirty="0">
                <a:solidFill>
                  <a:srgbClr val="0000CC"/>
                </a:solidFill>
              </a:rPr>
              <a:t>建设</a:t>
            </a:r>
            <a:r>
              <a:rPr lang="zh-CN" altLang="en-US" sz="2800" dirty="0" smtClean="0">
                <a:solidFill>
                  <a:srgbClr val="0000CC"/>
                </a:solidFill>
              </a:rPr>
              <a:t>若干医工交叉创新</a:t>
            </a:r>
            <a:r>
              <a:rPr lang="zh-CN" altLang="en-US" sz="2800" dirty="0">
                <a:solidFill>
                  <a:srgbClr val="0000CC"/>
                </a:solidFill>
              </a:rPr>
              <a:t>平台</a:t>
            </a:r>
          </a:p>
          <a:p>
            <a:pPr lvl="1">
              <a:lnSpc>
                <a:spcPct val="130000"/>
              </a:lnSpc>
            </a:pPr>
            <a:r>
              <a:rPr lang="zh-CN" altLang="en-US" sz="2400" dirty="0" smtClean="0"/>
              <a:t> 新建“再生医学” 等若干</a:t>
            </a:r>
            <a:r>
              <a:rPr lang="en-US" altLang="zh-CN" sz="2400" dirty="0" smtClean="0"/>
              <a:t>2011</a:t>
            </a:r>
            <a:r>
              <a:rPr lang="zh-CN" altLang="en-US" sz="2400" dirty="0"/>
              <a:t>协同创新</a:t>
            </a:r>
            <a:r>
              <a:rPr lang="zh-CN" altLang="en-US" sz="2400" dirty="0" smtClean="0"/>
              <a:t>中心</a:t>
            </a:r>
            <a:endParaRPr lang="en-US" altLang="zh-CN" sz="2400" dirty="0" smtClean="0"/>
          </a:p>
          <a:p>
            <a:pPr lvl="1">
              <a:lnSpc>
                <a:spcPct val="130000"/>
              </a:lnSpc>
            </a:pPr>
            <a:r>
              <a:rPr lang="zh-CN" altLang="en-US" sz="2400" dirty="0" smtClean="0"/>
              <a:t> 新建</a:t>
            </a:r>
            <a:r>
              <a:rPr lang="zh-CN" altLang="en-US" sz="2400" dirty="0"/>
              <a:t>“大数据医学”</a:t>
            </a:r>
            <a:r>
              <a:rPr lang="zh-CN" altLang="en-US" sz="2400" dirty="0" smtClean="0"/>
              <a:t>等若干教育部重点实验室</a:t>
            </a:r>
            <a:endParaRPr lang="zh-CN" altLang="en-US" dirty="0"/>
          </a:p>
        </p:txBody>
      </p:sp>
    </p:spTree>
    <p:extLst>
      <p:ext uri="{BB962C8B-B14F-4D97-AF65-F5344CB8AC3E}">
        <p14:creationId xmlns="" xmlns:p14="http://schemas.microsoft.com/office/powerpoint/2010/main" val="180326433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5536" y="2780928"/>
            <a:ext cx="8585200" cy="1440160"/>
          </a:xfrm>
        </p:spPr>
        <p:txBody>
          <a:bodyPr/>
          <a:lstStyle/>
          <a:p>
            <a:pPr marL="0" indent="0" algn="ctr">
              <a:buNone/>
            </a:pPr>
            <a:r>
              <a:rPr lang="zh-CN" altLang="en-US" sz="5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敬请各位领导批评指正！</a:t>
            </a:r>
            <a:endParaRPr lang="zh-CN" altLang="en-US" sz="5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76043345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北京市全力支持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87338" y="1330325"/>
            <a:ext cx="8585200" cy="5339035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zh-CN" altLang="zh-CN" dirty="0" smtClean="0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郭金龙</a:t>
            </a:r>
            <a:r>
              <a:rPr lang="zh-CN" altLang="zh-CN" dirty="0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书记、王安顺</a:t>
            </a:r>
            <a:r>
              <a:rPr lang="zh-CN" altLang="zh-CN" dirty="0" smtClean="0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市长</a:t>
            </a:r>
            <a:r>
              <a:rPr lang="zh-CN" altLang="zh-CN" dirty="0" smtClean="0">
                <a:latin typeface="Times New Roman" pitchFamily="18" charset="0"/>
                <a:cs typeface="Times New Roman" pitchFamily="18" charset="0"/>
              </a:rPr>
              <a:t>大力支持</a:t>
            </a:r>
            <a:endParaRPr lang="en-US" altLang="zh-CN" dirty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zh-CN" altLang="zh-CN" dirty="0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市委常委、教工委书记苟仲文</a:t>
            </a:r>
            <a:r>
              <a:rPr lang="zh-CN" altLang="zh-CN" dirty="0">
                <a:latin typeface="Times New Roman" pitchFamily="18" charset="0"/>
                <a:cs typeface="Times New Roman" pitchFamily="18" charset="0"/>
              </a:rPr>
              <a:t>亲自主抓</a:t>
            </a:r>
            <a:endParaRPr lang="en-US" altLang="zh-CN" dirty="0">
              <a:latin typeface="Times New Roman" pitchFamily="18" charset="0"/>
              <a:cs typeface="Times New Roman" pitchFamily="18" charset="0"/>
            </a:endParaRPr>
          </a:p>
          <a:p>
            <a:pPr lvl="1">
              <a:lnSpc>
                <a:spcPct val="150000"/>
              </a:lnSpc>
              <a:spcAft>
                <a:spcPts val="0"/>
              </a:spcAft>
            </a:pPr>
            <a:r>
              <a:rPr lang="zh-CN" altLang="zh-CN" dirty="0">
                <a:latin typeface="Times New Roman" pitchFamily="18" charset="0"/>
                <a:cs typeface="Times New Roman" pitchFamily="18" charset="0"/>
              </a:rPr>
              <a:t>组织论证研究，并先后与首医班子成员、近期退出班子的老领导、各重点附属医院院长、院士和中层领导干部</a:t>
            </a:r>
            <a:r>
              <a:rPr lang="zh-CN" altLang="zh-CN" dirty="0" smtClean="0">
                <a:latin typeface="Times New Roman" pitchFamily="18" charset="0"/>
                <a:cs typeface="Times New Roman" pitchFamily="18" charset="0"/>
              </a:rPr>
              <a:t>座谈</a:t>
            </a:r>
            <a:endParaRPr lang="en-US" altLang="zh-CN" dirty="0" smtClean="0">
              <a:latin typeface="Times New Roman" pitchFamily="18" charset="0"/>
              <a:cs typeface="Times New Roman" pitchFamily="18" charset="0"/>
            </a:endParaRPr>
          </a:p>
          <a:p>
            <a:pPr lvl="1">
              <a:lnSpc>
                <a:spcPct val="150000"/>
              </a:lnSpc>
              <a:spcAft>
                <a:spcPts val="0"/>
              </a:spcAft>
            </a:pPr>
            <a:r>
              <a:rPr lang="zh-CN" altLang="zh-CN" dirty="0" smtClean="0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市</a:t>
            </a:r>
            <a:r>
              <a:rPr lang="zh-CN" altLang="zh-CN" dirty="0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教委</a:t>
            </a:r>
            <a:r>
              <a:rPr lang="zh-CN" altLang="zh-CN" dirty="0">
                <a:latin typeface="Times New Roman" pitchFamily="18" charset="0"/>
                <a:cs typeface="Times New Roman" pitchFamily="18" charset="0"/>
              </a:rPr>
              <a:t>成立工作机构，负责论证和推进</a:t>
            </a:r>
            <a:endParaRPr lang="en-US" altLang="zh-CN" dirty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2016</a:t>
            </a:r>
            <a:r>
              <a:rPr lang="zh-CN" altLang="en-US" dirty="0" smtClean="0">
                <a:latin typeface="Times New Roman" pitchFamily="18" charset="0"/>
                <a:cs typeface="Times New Roman" pitchFamily="18" charset="0"/>
              </a:rPr>
              <a:t>年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zh-CN" altLang="en-US" dirty="0" smtClean="0">
                <a:latin typeface="Times New Roman" pitchFamily="18" charset="0"/>
                <a:cs typeface="Times New Roman" pitchFamily="18" charset="0"/>
              </a:rPr>
              <a:t>月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zh-CN" altLang="en-US" dirty="0" smtClean="0">
                <a:latin typeface="Times New Roman" pitchFamily="18" charset="0"/>
                <a:cs typeface="Times New Roman" pitchFamily="18" charset="0"/>
              </a:rPr>
              <a:t>日，</a:t>
            </a:r>
            <a:r>
              <a:rPr lang="zh-CN" altLang="en-US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北京市政府常务会议</a:t>
            </a:r>
            <a:r>
              <a:rPr lang="zh-CN" altLang="zh-CN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审议</a:t>
            </a:r>
            <a:r>
              <a:rPr lang="zh-CN" altLang="zh-CN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通过</a:t>
            </a:r>
            <a:r>
              <a:rPr lang="zh-CN" altLang="en-US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：</a:t>
            </a:r>
            <a:r>
              <a:rPr lang="zh-CN" altLang="zh-CN" dirty="0" smtClean="0">
                <a:latin typeface="Times New Roman" pitchFamily="18" charset="0"/>
                <a:cs typeface="Times New Roman" pitchFamily="18" charset="0"/>
              </a:rPr>
              <a:t>关于</a:t>
            </a:r>
            <a:r>
              <a:rPr lang="zh-CN" altLang="zh-CN" spc="-100" dirty="0">
                <a:latin typeface="Times New Roman" pitchFamily="18" charset="0"/>
                <a:cs typeface="Times New Roman" pitchFamily="18" charset="0"/>
              </a:rPr>
              <a:t>北京航空航天大学与首都医科大学开展体制改革试点工作的</a:t>
            </a:r>
            <a:r>
              <a:rPr lang="zh-CN" altLang="zh-CN" spc="-100" dirty="0" smtClean="0">
                <a:latin typeface="Times New Roman" pitchFamily="18" charset="0"/>
                <a:cs typeface="Times New Roman" pitchFamily="18" charset="0"/>
              </a:rPr>
              <a:t>报告</a:t>
            </a:r>
            <a:endParaRPr lang="en-US" altLang="zh-CN" spc="-1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2016</a:t>
            </a:r>
            <a:r>
              <a:rPr lang="zh-CN" altLang="en-US" dirty="0" smtClean="0">
                <a:latin typeface="Times New Roman" pitchFamily="18" charset="0"/>
                <a:cs typeface="Times New Roman" pitchFamily="18" charset="0"/>
              </a:rPr>
              <a:t>年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zh-CN" altLang="zh-CN" dirty="0">
                <a:latin typeface="Times New Roman" pitchFamily="18" charset="0"/>
                <a:cs typeface="Times New Roman" pitchFamily="18" charset="0"/>
              </a:rPr>
              <a:t>月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3</a:t>
            </a:r>
            <a:r>
              <a:rPr lang="zh-CN" altLang="zh-CN" dirty="0" smtClean="0">
                <a:latin typeface="Times New Roman" pitchFamily="18" charset="0"/>
                <a:cs typeface="Times New Roman" pitchFamily="18" charset="0"/>
              </a:rPr>
              <a:t>日</a:t>
            </a:r>
            <a:r>
              <a:rPr lang="zh-CN" altLang="en-US" dirty="0" smtClean="0">
                <a:latin typeface="Times New Roman" pitchFamily="18" charset="0"/>
                <a:cs typeface="Times New Roman" pitchFamily="18" charset="0"/>
              </a:rPr>
              <a:t>，</a:t>
            </a:r>
            <a:r>
              <a:rPr lang="zh-CN" altLang="zh-CN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北京市委常委会审议通过</a:t>
            </a:r>
            <a:r>
              <a:rPr lang="zh-CN" altLang="en-US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：</a:t>
            </a:r>
            <a:r>
              <a:rPr lang="zh-CN" altLang="zh-CN" dirty="0" smtClean="0">
                <a:latin typeface="Times New Roman" pitchFamily="18" charset="0"/>
                <a:cs typeface="Times New Roman" pitchFamily="18" charset="0"/>
              </a:rPr>
              <a:t>关于</a:t>
            </a:r>
            <a:r>
              <a:rPr lang="zh-CN" altLang="zh-CN" dirty="0">
                <a:latin typeface="Times New Roman" pitchFamily="18" charset="0"/>
                <a:cs typeface="Times New Roman" pitchFamily="18" charset="0"/>
              </a:rPr>
              <a:t>北京航空航天大学与首都医科大学开展体制改革试点工作的</a:t>
            </a:r>
            <a:r>
              <a:rPr lang="zh-CN" altLang="zh-CN" dirty="0" smtClean="0">
                <a:latin typeface="Times New Roman" pitchFamily="18" charset="0"/>
                <a:cs typeface="Times New Roman" pitchFamily="18" charset="0"/>
              </a:rPr>
              <a:t>报告</a:t>
            </a:r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9279688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组建原则：三个坚持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87338" y="1330325"/>
            <a:ext cx="8585200" cy="5527675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30000"/>
              </a:lnSpc>
            </a:pPr>
            <a:r>
              <a:rPr lang="zh-CN" altLang="en-US" sz="3600" dirty="0" smtClean="0">
                <a:solidFill>
                  <a:srgbClr val="FF0000"/>
                </a:solidFill>
              </a:rPr>
              <a:t>坚持</a:t>
            </a:r>
            <a:r>
              <a:rPr lang="zh-CN" altLang="en-US" sz="3600" dirty="0">
                <a:solidFill>
                  <a:srgbClr val="FF0000"/>
                </a:solidFill>
              </a:rPr>
              <a:t>存量做</a:t>
            </a:r>
            <a:r>
              <a:rPr lang="zh-CN" altLang="en-US" sz="3600" dirty="0" smtClean="0">
                <a:solidFill>
                  <a:srgbClr val="FF0000"/>
                </a:solidFill>
              </a:rPr>
              <a:t>优</a:t>
            </a:r>
            <a:endParaRPr lang="en-US" altLang="zh-CN" sz="3600" dirty="0" smtClean="0">
              <a:solidFill>
                <a:srgbClr val="FF0000"/>
              </a:solidFill>
            </a:endParaRPr>
          </a:p>
          <a:p>
            <a:pPr lvl="1">
              <a:lnSpc>
                <a:spcPct val="130000"/>
              </a:lnSpc>
            </a:pPr>
            <a:r>
              <a:rPr lang="zh-CN" altLang="en-US" sz="3100" dirty="0" smtClean="0"/>
              <a:t>强化</a:t>
            </a:r>
            <a:r>
              <a:rPr lang="zh-CN" altLang="en-US" sz="3100" dirty="0"/>
              <a:t>原北京航空航天大学和原首都医科大学的</a:t>
            </a:r>
            <a:r>
              <a:rPr lang="zh-CN" altLang="en-US" sz="3100" dirty="0">
                <a:solidFill>
                  <a:srgbClr val="0000CC"/>
                </a:solidFill>
              </a:rPr>
              <a:t>办学</a:t>
            </a:r>
            <a:r>
              <a:rPr lang="zh-CN" altLang="en-US" sz="3100" dirty="0" smtClean="0">
                <a:solidFill>
                  <a:srgbClr val="0000CC"/>
                </a:solidFill>
              </a:rPr>
              <a:t>特色</a:t>
            </a:r>
            <a:endParaRPr lang="en-US" altLang="zh-CN" sz="3100" dirty="0" smtClean="0">
              <a:solidFill>
                <a:srgbClr val="0000CC"/>
              </a:solidFill>
            </a:endParaRPr>
          </a:p>
          <a:p>
            <a:pPr>
              <a:lnSpc>
                <a:spcPct val="130000"/>
              </a:lnSpc>
            </a:pPr>
            <a:r>
              <a:rPr lang="zh-CN" altLang="en-US" sz="3600" dirty="0" smtClean="0">
                <a:solidFill>
                  <a:srgbClr val="FF0000"/>
                </a:solidFill>
              </a:rPr>
              <a:t>坚持</a:t>
            </a:r>
            <a:r>
              <a:rPr lang="zh-CN" altLang="en-US" sz="3600" dirty="0">
                <a:solidFill>
                  <a:srgbClr val="FF0000"/>
                </a:solidFill>
              </a:rPr>
              <a:t>增量做</a:t>
            </a:r>
            <a:r>
              <a:rPr lang="zh-CN" altLang="en-US" sz="3600" dirty="0" smtClean="0">
                <a:solidFill>
                  <a:srgbClr val="FF0000"/>
                </a:solidFill>
              </a:rPr>
              <a:t>强</a:t>
            </a:r>
            <a:endParaRPr lang="en-US" altLang="zh-CN" sz="3600" dirty="0" smtClean="0">
              <a:solidFill>
                <a:srgbClr val="FF0000"/>
              </a:solidFill>
            </a:endParaRPr>
          </a:p>
          <a:p>
            <a:pPr lvl="1">
              <a:lnSpc>
                <a:spcPct val="130000"/>
              </a:lnSpc>
            </a:pPr>
            <a:r>
              <a:rPr lang="zh-CN" altLang="en-US" sz="3100" dirty="0">
                <a:solidFill>
                  <a:srgbClr val="0000CC"/>
                </a:solidFill>
              </a:rPr>
              <a:t>深化学科交叉融合</a:t>
            </a:r>
            <a:r>
              <a:rPr lang="zh-CN" altLang="en-US" sz="3100" dirty="0"/>
              <a:t>：医工理交叉融合</a:t>
            </a:r>
            <a:endParaRPr lang="en-US" altLang="zh-CN" sz="3100" dirty="0"/>
          </a:p>
          <a:p>
            <a:pPr lvl="1">
              <a:lnSpc>
                <a:spcPct val="130000"/>
              </a:lnSpc>
            </a:pPr>
            <a:r>
              <a:rPr lang="zh-CN" altLang="en-US" sz="3100" dirty="0" smtClean="0">
                <a:solidFill>
                  <a:srgbClr val="0000CC"/>
                </a:solidFill>
              </a:rPr>
              <a:t>加强基地平台建设</a:t>
            </a:r>
            <a:r>
              <a:rPr lang="zh-CN" altLang="en-US" sz="3100" dirty="0" smtClean="0"/>
              <a:t>：</a:t>
            </a:r>
            <a:endParaRPr lang="en-US" altLang="zh-CN" sz="3100" dirty="0" smtClean="0"/>
          </a:p>
          <a:p>
            <a:pPr lvl="2">
              <a:lnSpc>
                <a:spcPct val="130000"/>
              </a:lnSpc>
            </a:pPr>
            <a:r>
              <a:rPr lang="zh-CN" altLang="en-US" sz="2600" dirty="0" smtClean="0"/>
              <a:t>北航医学创新中心（房山）、北京高校高精尖中心</a:t>
            </a:r>
            <a:endParaRPr lang="en-US" altLang="zh-CN" sz="2600" dirty="0" smtClean="0"/>
          </a:p>
          <a:p>
            <a:pPr lvl="1">
              <a:lnSpc>
                <a:spcPct val="130000"/>
              </a:lnSpc>
            </a:pPr>
            <a:r>
              <a:rPr lang="zh-CN" altLang="en-US" dirty="0" smtClean="0">
                <a:solidFill>
                  <a:srgbClr val="0000CC"/>
                </a:solidFill>
              </a:rPr>
              <a:t>加大经费投入保障</a:t>
            </a:r>
            <a:endParaRPr lang="en-US" altLang="zh-CN" dirty="0" smtClean="0"/>
          </a:p>
          <a:p>
            <a:pPr lvl="2">
              <a:lnSpc>
                <a:spcPct val="130000"/>
              </a:lnSpc>
            </a:pPr>
            <a:r>
              <a:rPr lang="zh-CN" altLang="en-US" sz="2600" dirty="0" smtClean="0"/>
              <a:t>打通北京市对央属高校的资源、经费支持渠道</a:t>
            </a:r>
            <a:endParaRPr lang="en-US" altLang="zh-CN" sz="2600" dirty="0" smtClean="0"/>
          </a:p>
          <a:p>
            <a:pPr>
              <a:lnSpc>
                <a:spcPct val="130000"/>
              </a:lnSpc>
            </a:pPr>
            <a:r>
              <a:rPr lang="zh-CN" altLang="en-US" sz="3600" dirty="0" smtClean="0">
                <a:solidFill>
                  <a:srgbClr val="FF0000"/>
                </a:solidFill>
              </a:rPr>
              <a:t>坚持改革创新</a:t>
            </a:r>
            <a:endParaRPr lang="en-US" altLang="zh-CN" sz="3600" dirty="0" smtClean="0">
              <a:solidFill>
                <a:srgbClr val="FF0000"/>
              </a:solidFill>
            </a:endParaRPr>
          </a:p>
          <a:p>
            <a:pPr lvl="1">
              <a:lnSpc>
                <a:spcPct val="130000"/>
              </a:lnSpc>
            </a:pPr>
            <a:r>
              <a:rPr lang="zh-CN" altLang="en-US" dirty="0" smtClean="0"/>
              <a:t>持续</a:t>
            </a:r>
            <a:r>
              <a:rPr lang="zh-CN" altLang="zh-CN" dirty="0" smtClean="0"/>
              <a:t>研究</a:t>
            </a:r>
            <a:r>
              <a:rPr lang="zh-CN" altLang="zh-CN" dirty="0"/>
              <a:t>新办学体体制机制改革创新，重点在经费投入、人才队伍建设、基本建设、学科建设、科研创新等方面</a:t>
            </a:r>
            <a:r>
              <a:rPr lang="zh-CN" altLang="zh-CN" dirty="0">
                <a:solidFill>
                  <a:srgbClr val="0000CC"/>
                </a:solidFill>
              </a:rPr>
              <a:t>探索新模式</a:t>
            </a:r>
            <a:endParaRPr lang="en-US" altLang="zh-CN" dirty="0" smtClean="0">
              <a:solidFill>
                <a:srgbClr val="0000CC"/>
              </a:solidFill>
            </a:endParaRPr>
          </a:p>
          <a:p>
            <a:pPr lvl="1"/>
            <a:endParaRPr lang="zh-CN" altLang="en-US" dirty="0"/>
          </a:p>
        </p:txBody>
      </p:sp>
    </p:spTree>
    <p:extLst>
      <p:ext uri="{BB962C8B-B14F-4D97-AF65-F5344CB8AC3E}">
        <p14:creationId xmlns="" xmlns:p14="http://schemas.microsoft.com/office/powerpoint/2010/main" val="357416792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北航基本情况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87338" y="1330325"/>
            <a:ext cx="7092974" cy="5411043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40000"/>
              </a:lnSpc>
            </a:pPr>
            <a:r>
              <a:rPr lang="zh-CN" altLang="en-US" sz="3300" dirty="0" smtClean="0">
                <a:solidFill>
                  <a:srgbClr val="FF0000"/>
                </a:solidFill>
              </a:rPr>
              <a:t>诞生</a:t>
            </a:r>
            <a:r>
              <a:rPr lang="zh-CN" altLang="en-US" sz="3300" dirty="0">
                <a:solidFill>
                  <a:srgbClr val="FF0000"/>
                </a:solidFill>
              </a:rPr>
              <a:t>：</a:t>
            </a:r>
            <a:r>
              <a:rPr lang="zh-CN" altLang="en-US" sz="3300" dirty="0"/>
              <a:t>国家建设与民族发展之时</a:t>
            </a:r>
          </a:p>
          <a:p>
            <a:pPr lvl="1">
              <a:lnSpc>
                <a:spcPct val="140000"/>
              </a:lnSpc>
            </a:pPr>
            <a:r>
              <a:rPr lang="en-US" altLang="zh-CN" dirty="0"/>
              <a:t>1952</a:t>
            </a:r>
            <a:r>
              <a:rPr lang="zh-CN" altLang="en-US" dirty="0"/>
              <a:t>年，周恩来总理亲自批示</a:t>
            </a:r>
            <a:r>
              <a:rPr lang="zh-CN" altLang="en-US" dirty="0" smtClean="0"/>
              <a:t>，由</a:t>
            </a:r>
            <a:r>
              <a:rPr lang="zh-CN" altLang="en-US" dirty="0"/>
              <a:t>清华大学、北洋大学</a:t>
            </a:r>
            <a:r>
              <a:rPr lang="zh-CN" altLang="en-US" dirty="0" smtClean="0"/>
              <a:t>、四川大学</a:t>
            </a:r>
            <a:r>
              <a:rPr lang="zh-CN" altLang="en-US" dirty="0"/>
              <a:t>、厦门大学等</a:t>
            </a:r>
            <a:r>
              <a:rPr lang="zh-CN" altLang="en-US" dirty="0" smtClean="0"/>
              <a:t>合并组建</a:t>
            </a:r>
            <a:endParaRPr lang="en-US" altLang="zh-CN" dirty="0" smtClean="0"/>
          </a:p>
          <a:p>
            <a:pPr lvl="1">
              <a:lnSpc>
                <a:spcPct val="140000"/>
              </a:lnSpc>
            </a:pPr>
            <a:r>
              <a:rPr lang="zh-CN" altLang="en-US" dirty="0" smtClean="0">
                <a:solidFill>
                  <a:srgbClr val="0000CC"/>
                </a:solidFill>
              </a:rPr>
              <a:t>新中国</a:t>
            </a:r>
            <a:r>
              <a:rPr lang="zh-CN" altLang="en-US" dirty="0">
                <a:solidFill>
                  <a:srgbClr val="0000CC"/>
                </a:solidFill>
              </a:rPr>
              <a:t>第一所航空航天高等</a:t>
            </a:r>
            <a:r>
              <a:rPr lang="zh-CN" altLang="en-US" dirty="0" smtClean="0">
                <a:solidFill>
                  <a:srgbClr val="0000CC"/>
                </a:solidFill>
              </a:rPr>
              <a:t>学府</a:t>
            </a:r>
          </a:p>
          <a:p>
            <a:pPr>
              <a:lnSpc>
                <a:spcPct val="140000"/>
              </a:lnSpc>
            </a:pPr>
            <a:r>
              <a:rPr lang="zh-CN" altLang="en-US" sz="3300" dirty="0" smtClean="0">
                <a:solidFill>
                  <a:srgbClr val="FF0000"/>
                </a:solidFill>
              </a:rPr>
              <a:t>成长：</a:t>
            </a:r>
            <a:r>
              <a:rPr lang="zh-CN" altLang="en-US" sz="3300" dirty="0" smtClean="0"/>
              <a:t>国家富强与民族振兴之际</a:t>
            </a:r>
          </a:p>
          <a:p>
            <a:pPr lvl="1">
              <a:lnSpc>
                <a:spcPct val="140000"/>
              </a:lnSpc>
            </a:pPr>
            <a:r>
              <a:rPr lang="zh-CN" altLang="en-US" dirty="0" smtClean="0"/>
              <a:t>服务</a:t>
            </a:r>
            <a:r>
              <a:rPr lang="zh-CN" altLang="en-US" dirty="0"/>
              <a:t>国家</a:t>
            </a:r>
            <a:r>
              <a:rPr lang="zh-CN" altLang="en-US" dirty="0" smtClean="0"/>
              <a:t>重大</a:t>
            </a:r>
            <a:r>
              <a:rPr lang="zh-CN" altLang="en-US" dirty="0"/>
              <a:t>战略需求，</a:t>
            </a:r>
            <a:r>
              <a:rPr lang="zh-CN" altLang="en-US" dirty="0">
                <a:solidFill>
                  <a:srgbClr val="0000CC"/>
                </a:solidFill>
              </a:rPr>
              <a:t>为航空航天事业</a:t>
            </a:r>
            <a:r>
              <a:rPr lang="zh-CN" altLang="en-US" dirty="0" smtClean="0">
                <a:solidFill>
                  <a:srgbClr val="0000CC"/>
                </a:solidFill>
              </a:rPr>
              <a:t>和经济社会发展做出</a:t>
            </a:r>
            <a:r>
              <a:rPr lang="zh-CN" altLang="en-US" dirty="0">
                <a:solidFill>
                  <a:srgbClr val="0000CC"/>
                </a:solidFill>
              </a:rPr>
              <a:t>历史性</a:t>
            </a:r>
            <a:r>
              <a:rPr lang="zh-CN" altLang="en-US" dirty="0" smtClean="0">
                <a:solidFill>
                  <a:srgbClr val="0000CC"/>
                </a:solidFill>
              </a:rPr>
              <a:t>贡献</a:t>
            </a:r>
            <a:endParaRPr lang="en-US" altLang="zh-CN" dirty="0" smtClean="0">
              <a:solidFill>
                <a:srgbClr val="0000CC"/>
              </a:solidFill>
            </a:endParaRPr>
          </a:p>
          <a:p>
            <a:pPr>
              <a:lnSpc>
                <a:spcPct val="140000"/>
              </a:lnSpc>
            </a:pPr>
            <a:r>
              <a:rPr lang="zh-CN" altLang="en-US" sz="3300" dirty="0" smtClean="0">
                <a:solidFill>
                  <a:srgbClr val="FF0000"/>
                </a:solidFill>
              </a:rPr>
              <a:t>发展：</a:t>
            </a:r>
            <a:r>
              <a:rPr lang="zh-CN" altLang="en-US" sz="3300" dirty="0"/>
              <a:t>国家腾飞与民族辉煌之中</a:t>
            </a:r>
          </a:p>
          <a:p>
            <a:pPr lvl="1">
              <a:lnSpc>
                <a:spcPct val="140000"/>
              </a:lnSpc>
            </a:pPr>
            <a:r>
              <a:rPr lang="zh-CN" altLang="en-US" dirty="0" smtClean="0"/>
              <a:t>“两个一百年”中国梦</a:t>
            </a:r>
            <a:r>
              <a:rPr lang="zh-CN" altLang="en-US" dirty="0"/>
              <a:t>、</a:t>
            </a:r>
            <a:r>
              <a:rPr lang="zh-CN" altLang="en-US" dirty="0" smtClean="0"/>
              <a:t>创新型国家、经济转型发展</a:t>
            </a:r>
            <a:endParaRPr lang="en-US" altLang="zh-CN" dirty="0" smtClean="0"/>
          </a:p>
        </p:txBody>
      </p:sp>
      <p:pic>
        <p:nvPicPr>
          <p:cNvPr id="4" name="Picture 10" descr="19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1878" y="1412874"/>
            <a:ext cx="1721694" cy="2047875"/>
          </a:xfrm>
          <a:prstGeom prst="rect">
            <a:avLst/>
          </a:prstGeom>
          <a:noFill/>
          <a:ln w="3175" algn="ctr">
            <a:solidFill>
              <a:schemeClr val="tx1"/>
            </a:solidFill>
            <a:miter lim="800000"/>
            <a:headEnd/>
            <a:tailEnd/>
          </a:ln>
          <a:effectLst>
            <a:outerShdw dist="63500" dir="3187806" algn="ctr" rotWithShape="0">
              <a:schemeClr val="tx2"/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北航老照片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9532" y="3717032"/>
            <a:ext cx="1744040" cy="1280865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ffectLst>
            <a:outerShdw blurRad="63500" dist="63500" dir="3187806" algn="ctr" rotWithShape="0">
              <a:schemeClr val="tx2">
                <a:alpha val="74998"/>
              </a:schemeClr>
            </a:outerShdw>
          </a:effectLst>
          <a:extLst/>
        </p:spPr>
      </p:pic>
      <p:pic>
        <p:nvPicPr>
          <p:cNvPr id="7170" name="Picture 2" descr="C:\Users\Administrator\Desktop\2008611714475175.328_large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1879" y="5272188"/>
            <a:ext cx="1721694" cy="128622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矩形 8"/>
          <p:cNvSpPr/>
          <p:nvPr/>
        </p:nvSpPr>
        <p:spPr>
          <a:xfrm>
            <a:off x="0" y="5661248"/>
            <a:ext cx="9144000" cy="1196752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lIns="36000" rIns="36000" anchor="ctr" anchorCtr="0">
            <a:noAutofit/>
          </a:bodyPr>
          <a:lstStyle/>
          <a:p>
            <a:pPr algn="ctr" eaLnBrk="0" hangingPunct="0">
              <a:lnSpc>
                <a:spcPct val="110000"/>
              </a:lnSpc>
              <a:spcBef>
                <a:spcPts val="600"/>
              </a:spcBef>
            </a:pPr>
            <a:r>
              <a:rPr lang="zh-CN" altLang="en-US" sz="3600" b="1" dirty="0" smtClean="0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  <a:cs typeface="Times New Roman" panose="02020603050405020304" pitchFamily="18" charset="0"/>
              </a:rPr>
              <a:t>坚持</a:t>
            </a:r>
            <a:r>
              <a:rPr lang="zh-CN" altLang="en-US" sz="3600" b="1" dirty="0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  <a:cs typeface="Times New Roman" panose="02020603050405020304" pitchFamily="18" charset="0"/>
              </a:rPr>
              <a:t>把服务国家</a:t>
            </a:r>
            <a:r>
              <a:rPr lang="zh-CN" altLang="en-US" sz="3600" b="1" dirty="0" smtClean="0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  <a:cs typeface="Times New Roman" panose="02020603050405020304" pitchFamily="18" charset="0"/>
              </a:rPr>
              <a:t>使命</a:t>
            </a:r>
            <a:r>
              <a:rPr lang="zh-CN" altLang="en-US" sz="3600" b="1" dirty="0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  <a:cs typeface="Times New Roman" panose="02020603050405020304" pitchFamily="18" charset="0"/>
              </a:rPr>
              <a:t>和</a:t>
            </a:r>
            <a:r>
              <a:rPr lang="zh-CN" altLang="en-US" sz="3600" b="1" dirty="0" smtClean="0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  <a:cs typeface="Times New Roman" panose="02020603050405020304" pitchFamily="18" charset="0"/>
              </a:rPr>
              <a:t>办学精神融为一体</a:t>
            </a:r>
            <a:endParaRPr lang="zh-CN" altLang="en-US" sz="3600" b="1" dirty="0">
              <a:solidFill>
                <a:srgbClr val="FFFF00"/>
              </a:solidFill>
              <a:latin typeface="微软雅黑" pitchFamily="34" charset="-122"/>
              <a:ea typeface="微软雅黑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411239947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北航基本情况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20000"/>
              </a:lnSpc>
              <a:spcAft>
                <a:spcPts val="300"/>
              </a:spcAft>
            </a:pPr>
            <a:r>
              <a:rPr lang="zh-CN" altLang="zh-CN" sz="2800" dirty="0" smtClean="0">
                <a:latin typeface="Times New Roman" pitchFamily="18" charset="0"/>
                <a:cs typeface="Times New Roman" pitchFamily="18" charset="0"/>
              </a:rPr>
              <a:t>首批</a:t>
            </a:r>
            <a:r>
              <a:rPr lang="zh-CN" altLang="zh-CN" sz="2800" dirty="0">
                <a:latin typeface="Times New Roman" pitchFamily="18" charset="0"/>
                <a:cs typeface="Times New Roman" pitchFamily="18" charset="0"/>
              </a:rPr>
              <a:t>进入</a:t>
            </a:r>
            <a:r>
              <a:rPr lang="zh-CN" altLang="zh-CN" sz="2800" dirty="0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“</a:t>
            </a:r>
            <a:r>
              <a:rPr lang="en-US" altLang="zh-CN" sz="2800" dirty="0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211</a:t>
            </a:r>
            <a:r>
              <a:rPr lang="zh-CN" altLang="zh-CN" sz="2800" dirty="0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”</a:t>
            </a:r>
            <a:r>
              <a:rPr lang="zh-CN" altLang="en-US" sz="2800" dirty="0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和</a:t>
            </a:r>
            <a:r>
              <a:rPr lang="zh-CN" altLang="zh-CN" sz="2800" dirty="0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“</a:t>
            </a:r>
            <a:r>
              <a:rPr lang="en-US" altLang="zh-CN" sz="2800" dirty="0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985</a:t>
            </a:r>
            <a:r>
              <a:rPr lang="zh-CN" altLang="zh-CN" sz="2800" dirty="0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”工程</a:t>
            </a:r>
            <a:r>
              <a:rPr lang="zh-CN" altLang="zh-CN" sz="2800" dirty="0">
                <a:latin typeface="Times New Roman" pitchFamily="18" charset="0"/>
                <a:cs typeface="Times New Roman" pitchFamily="18" charset="0"/>
              </a:rPr>
              <a:t>，</a:t>
            </a:r>
            <a:r>
              <a:rPr lang="en-US" altLang="zh-CN" sz="2800" dirty="0">
                <a:latin typeface="Times New Roman" pitchFamily="18" charset="0"/>
                <a:cs typeface="Times New Roman" pitchFamily="18" charset="0"/>
              </a:rPr>
              <a:t>2013</a:t>
            </a:r>
            <a:r>
              <a:rPr lang="zh-CN" altLang="zh-CN" sz="2800" dirty="0">
                <a:latin typeface="Times New Roman" pitchFamily="18" charset="0"/>
                <a:cs typeface="Times New Roman" pitchFamily="18" charset="0"/>
              </a:rPr>
              <a:t>年入选</a:t>
            </a:r>
            <a:r>
              <a:rPr lang="zh-CN" altLang="zh-CN" sz="2800" dirty="0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首批“</a:t>
            </a:r>
            <a:r>
              <a:rPr lang="en-US" altLang="zh-CN" sz="2800" dirty="0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2011</a:t>
            </a:r>
            <a:r>
              <a:rPr lang="zh-CN" altLang="zh-CN" sz="2800" dirty="0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计划”</a:t>
            </a:r>
            <a:r>
              <a:rPr lang="zh-CN" altLang="zh-CN" sz="2800" dirty="0">
                <a:latin typeface="Times New Roman" pitchFamily="18" charset="0"/>
                <a:cs typeface="Times New Roman" pitchFamily="18" charset="0"/>
              </a:rPr>
              <a:t>国家协同创新中心</a:t>
            </a:r>
            <a:endParaRPr lang="en-US" altLang="zh-CN" sz="2800" dirty="0"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20000"/>
              </a:lnSpc>
              <a:spcAft>
                <a:spcPts val="300"/>
              </a:spcAft>
            </a:pPr>
            <a:r>
              <a:rPr lang="zh-CN" altLang="en-US" sz="2800" dirty="0">
                <a:latin typeface="Times New Roman" pitchFamily="18" charset="0"/>
                <a:cs typeface="Times New Roman" pitchFamily="18" charset="0"/>
              </a:rPr>
              <a:t>两个校区</a:t>
            </a:r>
            <a:endParaRPr lang="en-US" altLang="zh-CN" sz="2800" dirty="0">
              <a:latin typeface="Times New Roman" pitchFamily="18" charset="0"/>
              <a:cs typeface="Times New Roman" pitchFamily="18" charset="0"/>
            </a:endParaRPr>
          </a:p>
          <a:p>
            <a:pPr lvl="1">
              <a:lnSpc>
                <a:spcPct val="120000"/>
              </a:lnSpc>
              <a:spcAft>
                <a:spcPts val="300"/>
              </a:spcAft>
            </a:pPr>
            <a:r>
              <a:rPr lang="zh-CN" altLang="zh-CN" sz="2400" dirty="0">
                <a:latin typeface="Times New Roman" pitchFamily="18" charset="0"/>
                <a:cs typeface="Times New Roman" pitchFamily="18" charset="0"/>
              </a:rPr>
              <a:t>学院路校区和沙河校区，</a:t>
            </a:r>
            <a:r>
              <a:rPr lang="zh-CN" altLang="en-US" sz="2400" dirty="0">
                <a:latin typeface="Times New Roman" pitchFamily="18" charset="0"/>
                <a:cs typeface="Times New Roman" pitchFamily="18" charset="0"/>
              </a:rPr>
              <a:t>占地</a:t>
            </a:r>
            <a:r>
              <a:rPr lang="zh-CN" altLang="en-US" sz="2400" dirty="0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共约</a:t>
            </a:r>
            <a:r>
              <a:rPr lang="en-US" altLang="zh-CN" sz="2400" dirty="0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3000</a:t>
            </a:r>
            <a:r>
              <a:rPr lang="zh-CN" altLang="zh-CN" sz="2400" dirty="0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亩，</a:t>
            </a:r>
            <a:r>
              <a:rPr lang="zh-CN" altLang="zh-CN" sz="2400" dirty="0">
                <a:latin typeface="Times New Roman" pitchFamily="18" charset="0"/>
                <a:cs typeface="Times New Roman" pitchFamily="18" charset="0"/>
              </a:rPr>
              <a:t>总建筑面积</a:t>
            </a:r>
            <a:r>
              <a:rPr lang="en-US" altLang="zh-CN" sz="2400" dirty="0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173</a:t>
            </a:r>
            <a:r>
              <a:rPr lang="zh-CN" altLang="zh-CN" sz="2400" dirty="0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余万平方米</a:t>
            </a:r>
            <a:endParaRPr lang="en-US" altLang="zh-CN" sz="2400" dirty="0">
              <a:solidFill>
                <a:srgbClr val="0000CC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20000"/>
              </a:lnSpc>
              <a:spcAft>
                <a:spcPts val="300"/>
              </a:spcAft>
            </a:pPr>
            <a:r>
              <a:rPr lang="zh-CN" altLang="en-US" sz="2800" dirty="0">
                <a:latin typeface="Times New Roman" pitchFamily="18" charset="0"/>
                <a:cs typeface="Times New Roman" pitchFamily="18" charset="0"/>
              </a:rPr>
              <a:t>全日制在校生</a:t>
            </a:r>
            <a:r>
              <a:rPr lang="en-US" altLang="zh-CN" sz="2800" dirty="0">
                <a:latin typeface="Times New Roman" pitchFamily="18" charset="0"/>
                <a:cs typeface="Times New Roman" pitchFamily="18" charset="0"/>
              </a:rPr>
              <a:t>29568</a:t>
            </a:r>
            <a:r>
              <a:rPr lang="zh-CN" altLang="en-US" sz="2800" dirty="0">
                <a:latin typeface="Times New Roman" pitchFamily="18" charset="0"/>
                <a:cs typeface="Times New Roman" pitchFamily="18" charset="0"/>
              </a:rPr>
              <a:t>人</a:t>
            </a:r>
          </a:p>
          <a:p>
            <a:pPr lvl="1">
              <a:lnSpc>
                <a:spcPct val="120000"/>
              </a:lnSpc>
              <a:spcAft>
                <a:spcPts val="300"/>
              </a:spcAft>
            </a:pPr>
            <a:r>
              <a:rPr lang="zh-CN" altLang="en-US" sz="2400" dirty="0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本科生</a:t>
            </a:r>
            <a:r>
              <a:rPr lang="en-US" altLang="zh-CN" sz="2400" dirty="0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16150</a:t>
            </a:r>
            <a:r>
              <a:rPr lang="zh-CN" altLang="en-US" sz="2400" dirty="0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人，硕士研究生</a:t>
            </a:r>
            <a:r>
              <a:rPr lang="en-US" altLang="zh-CN" sz="2400" dirty="0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9113</a:t>
            </a:r>
            <a:r>
              <a:rPr lang="zh-CN" altLang="en-US" sz="2400" dirty="0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人，博士研究生</a:t>
            </a:r>
            <a:r>
              <a:rPr lang="en-US" altLang="zh-CN" sz="2400" dirty="0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4305</a:t>
            </a:r>
            <a:r>
              <a:rPr lang="zh-CN" altLang="en-US" sz="2400" dirty="0">
                <a:solidFill>
                  <a:srgbClr val="0000CC"/>
                </a:solidFill>
                <a:latin typeface="Times New Roman" pitchFamily="18" charset="0"/>
                <a:cs typeface="Times New Roman" pitchFamily="18" charset="0"/>
              </a:rPr>
              <a:t>人</a:t>
            </a:r>
            <a:endParaRPr lang="en-US" altLang="zh-CN" sz="2400" dirty="0">
              <a:solidFill>
                <a:srgbClr val="0000CC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ct val="120000"/>
              </a:lnSpc>
              <a:spcAft>
                <a:spcPts val="300"/>
              </a:spcAft>
            </a:pPr>
            <a:r>
              <a:rPr lang="zh-CN" altLang="zh-CN" sz="2800" dirty="0">
                <a:latin typeface="Times New Roman" pitchFamily="18" charset="0"/>
                <a:cs typeface="Times New Roman" pitchFamily="18" charset="0"/>
              </a:rPr>
              <a:t>在校</a:t>
            </a:r>
            <a:r>
              <a:rPr lang="zh-CN" altLang="en-US" sz="2800" dirty="0">
                <a:latin typeface="Times New Roman" pitchFamily="18" charset="0"/>
                <a:cs typeface="Times New Roman" pitchFamily="18" charset="0"/>
              </a:rPr>
              <a:t>攻读学位的</a:t>
            </a:r>
            <a:r>
              <a:rPr lang="zh-CN" altLang="zh-CN" sz="2800" dirty="0">
                <a:latin typeface="Times New Roman" pitchFamily="18" charset="0"/>
                <a:cs typeface="Times New Roman" pitchFamily="18" charset="0"/>
              </a:rPr>
              <a:t>留学生</a:t>
            </a:r>
            <a:r>
              <a:rPr lang="en-US" altLang="zh-CN" sz="2800" dirty="0">
                <a:latin typeface="Times New Roman" pitchFamily="18" charset="0"/>
                <a:cs typeface="Times New Roman" pitchFamily="18" charset="0"/>
              </a:rPr>
              <a:t>1605</a:t>
            </a:r>
            <a:r>
              <a:rPr lang="zh-CN" altLang="zh-CN" sz="2800" dirty="0" smtClean="0">
                <a:latin typeface="Times New Roman" pitchFamily="18" charset="0"/>
                <a:cs typeface="Times New Roman" pitchFamily="18" charset="0"/>
              </a:rPr>
              <a:t>人</a:t>
            </a:r>
            <a:endParaRPr lang="zh-CN" altLang="en-US" dirty="0"/>
          </a:p>
        </p:txBody>
      </p:sp>
    </p:spTree>
    <p:extLst>
      <p:ext uri="{BB962C8B-B14F-4D97-AF65-F5344CB8AC3E}">
        <p14:creationId xmlns="" xmlns:p14="http://schemas.microsoft.com/office/powerpoint/2010/main" val="349167327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建</a:t>
            </a:r>
            <a:r>
              <a:rPr lang="zh-CN" altLang="en-US" dirty="0" smtClean="0"/>
              <a:t>校伊始</a:t>
            </a:r>
            <a:r>
              <a:rPr lang="zh-CN" altLang="en-US" dirty="0"/>
              <a:t>：</a:t>
            </a:r>
            <a:r>
              <a:rPr lang="zh-CN" altLang="en-US" dirty="0" smtClean="0"/>
              <a:t>大师云集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287338" y="1330325"/>
            <a:ext cx="8585200" cy="4258915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27</a:t>
            </a:r>
            <a:r>
              <a:rPr lang="zh-CN" altLang="en-US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个教授、</a:t>
            </a:r>
            <a:r>
              <a:rPr lang="en-US" altLang="zh-CN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19</a:t>
            </a:r>
            <a:r>
              <a:rPr lang="zh-CN" altLang="en-US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个副教授，</a:t>
            </a:r>
            <a:r>
              <a:rPr lang="en-US" altLang="zh-CN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80%</a:t>
            </a:r>
            <a:r>
              <a:rPr lang="zh-CN" altLang="en-US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海</a:t>
            </a:r>
            <a:r>
              <a:rPr lang="zh-CN" altLang="en-US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归</a:t>
            </a:r>
            <a:endParaRPr lang="zh-CN" altLang="en-US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lvl="1">
              <a:lnSpc>
                <a:spcPct val="120000"/>
              </a:lnSpc>
            </a:pPr>
            <a:r>
              <a:rPr lang="zh-CN" altLang="en-US" dirty="0">
                <a:latin typeface="Times New Roman" pitchFamily="18" charset="0"/>
                <a:cs typeface="Times New Roman" pitchFamily="18" charset="0"/>
              </a:rPr>
              <a:t>沈   元：伦敦大学帝国理工学院空气动力学博士</a:t>
            </a:r>
          </a:p>
          <a:p>
            <a:pPr lvl="1">
              <a:lnSpc>
                <a:spcPct val="120000"/>
              </a:lnSpc>
            </a:pPr>
            <a:r>
              <a:rPr lang="zh-CN" altLang="en-US" dirty="0">
                <a:latin typeface="Times New Roman" pitchFamily="18" charset="0"/>
                <a:cs typeface="Times New Roman" pitchFamily="18" charset="0"/>
              </a:rPr>
              <a:t>王俊奎：师从冯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· </a:t>
            </a:r>
            <a:r>
              <a:rPr lang="zh-CN" altLang="en-US" dirty="0">
                <a:latin typeface="Times New Roman" pitchFamily="18" charset="0"/>
                <a:cs typeface="Times New Roman" pitchFamily="18" charset="0"/>
              </a:rPr>
              <a:t>卡门教授，加州理工硕士、斯坦福博士</a:t>
            </a:r>
          </a:p>
          <a:p>
            <a:pPr lvl="1">
              <a:lnSpc>
                <a:spcPct val="120000"/>
              </a:lnSpc>
            </a:pPr>
            <a:r>
              <a:rPr lang="zh-CN" altLang="en-US" dirty="0">
                <a:latin typeface="Times New Roman" pitchFamily="18" charset="0"/>
                <a:cs typeface="Times New Roman" pitchFamily="18" charset="0"/>
              </a:rPr>
              <a:t>陆士嘉：师从哥廷根大学普朗特教授，</a:t>
            </a:r>
            <a:r>
              <a:rPr lang="zh-CN" altLang="en-US" dirty="0" smtClean="0">
                <a:latin typeface="Times New Roman" pitchFamily="18" charset="0"/>
                <a:cs typeface="Times New Roman" pitchFamily="18" charset="0"/>
              </a:rPr>
              <a:t>创建我国第一个空气动力学</a:t>
            </a:r>
            <a:r>
              <a:rPr lang="zh-CN" altLang="en-US" dirty="0">
                <a:latin typeface="Times New Roman" pitchFamily="18" charset="0"/>
                <a:cs typeface="Times New Roman" pitchFamily="18" charset="0"/>
              </a:rPr>
              <a:t>专业</a:t>
            </a:r>
          </a:p>
          <a:p>
            <a:pPr lvl="1">
              <a:lnSpc>
                <a:spcPct val="120000"/>
              </a:lnSpc>
            </a:pPr>
            <a:r>
              <a:rPr lang="zh-CN" altLang="en-US" dirty="0">
                <a:latin typeface="Times New Roman" pitchFamily="18" charset="0"/>
                <a:cs typeface="Times New Roman" pitchFamily="18" charset="0"/>
              </a:rPr>
              <a:t>宁   榥：牛津大学科学硕士学位，西南联大航空系教授</a:t>
            </a:r>
          </a:p>
          <a:p>
            <a:pPr lvl="1">
              <a:lnSpc>
                <a:spcPct val="120000"/>
              </a:lnSpc>
            </a:pPr>
            <a:r>
              <a:rPr lang="zh-CN" altLang="en-US" dirty="0">
                <a:latin typeface="Times New Roman" pitchFamily="18" charset="0"/>
                <a:cs typeface="Times New Roman" pitchFamily="18" charset="0"/>
              </a:rPr>
              <a:t>屠守锷：麻省理工学院硕士学位，“两弹一星功勋奖章”</a:t>
            </a:r>
          </a:p>
          <a:p>
            <a:pPr lvl="1"/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…………</a:t>
            </a:r>
          </a:p>
          <a:p>
            <a:pPr lvl="1">
              <a:lnSpc>
                <a:spcPct val="120000"/>
              </a:lnSpc>
            </a:pPr>
            <a:endParaRPr lang="zh-CN" altLang="en-US" dirty="0"/>
          </a:p>
        </p:txBody>
      </p:sp>
      <p:pic>
        <p:nvPicPr>
          <p:cNvPr id="4" name="Picture 3" descr="rentouxia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="" xmlns:a14="http://schemas.microsoft.com/office/drawing/2010/main">
                  <a14:imgLayer r:embed="rId3">
                    <a14:imgEffect>
                      <a14:sharpenSoften amount="-40000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025398"/>
            <a:ext cx="9169991" cy="17879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 cmpd="sng">
                <a:solidFill>
                  <a:srgbClr val="00000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323007301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3_默认设计模板">
  <a:themeElements>
    <a:clrScheme name="3_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3_默认设计模板">
      <a:majorFont>
        <a:latin typeface="Arial"/>
        <a:ea typeface="黑体"/>
        <a:cs typeface=""/>
      </a:majorFont>
      <a:minorFont>
        <a:latin typeface="Arial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317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90000" bIns="46800" numCol="1" anchor="t" anchorCtr="1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sz="2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黑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317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90000" bIns="46800" numCol="1" anchor="t" anchorCtr="1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sz="2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黑体" pitchFamily="2" charset="-122"/>
          </a:defRPr>
        </a:defPPr>
      </a:lstStyle>
    </a:lnDef>
  </a:objectDefaults>
  <a:extraClrSchemeLst>
    <a:extraClrScheme>
      <a:clrScheme name="3_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5494</TotalTime>
  <Words>3808</Words>
  <Application>Microsoft Office PowerPoint</Application>
  <PresentationFormat>全屏显示(4:3)</PresentationFormat>
  <Paragraphs>597</Paragraphs>
  <Slides>46</Slides>
  <Notes>8</Notes>
  <HiddenSlides>0</HiddenSlides>
  <MMClips>0</MMClips>
  <ScaleCrop>false</ScaleCrop>
  <HeadingPairs>
    <vt:vector size="6" baseType="variant"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46</vt:i4>
      </vt:variant>
    </vt:vector>
  </HeadingPairs>
  <TitlesOfParts>
    <vt:vector size="48" baseType="lpstr">
      <vt:lpstr>3_默认设计模板</vt:lpstr>
      <vt:lpstr>Image</vt:lpstr>
      <vt:lpstr>幻灯片 1</vt:lpstr>
      <vt:lpstr>提  纲</vt:lpstr>
      <vt:lpstr> 战略机遇</vt:lpstr>
      <vt:lpstr>工信部全力支持</vt:lpstr>
      <vt:lpstr>北京市全力支持</vt:lpstr>
      <vt:lpstr>组建原则：三个坚持</vt:lpstr>
      <vt:lpstr>北航基本情况</vt:lpstr>
      <vt:lpstr>北航基本情况</vt:lpstr>
      <vt:lpstr>建校伊始：大师云集</vt:lpstr>
      <vt:lpstr>建校伊始：历史贡献</vt:lpstr>
      <vt:lpstr>近年：十年九大奖</vt:lpstr>
      <vt:lpstr>幻灯片 12</vt:lpstr>
      <vt:lpstr>持续创新  引领发展</vt:lpstr>
      <vt:lpstr>学科建设</vt:lpstr>
      <vt:lpstr>对标世界一流 深化综合改革</vt:lpstr>
      <vt:lpstr>国家安全战略视域下世界一流大学建设</vt:lpstr>
      <vt:lpstr>首都医科大学概况</vt:lpstr>
      <vt:lpstr>首都医科大学概况</vt:lpstr>
      <vt:lpstr>首医：努力建成国际知名医科大学</vt:lpstr>
      <vt:lpstr>幻灯片 20</vt:lpstr>
      <vt:lpstr>北航未进入ESI情况（2015.07）</vt:lpstr>
      <vt:lpstr>高度互补、携手进入双一流</vt:lpstr>
      <vt:lpstr>北航：支持新办学体举措</vt:lpstr>
      <vt:lpstr>北京市：支持新办学体举措</vt:lpstr>
      <vt:lpstr>小  结</vt:lpstr>
      <vt:lpstr>幻灯片 26</vt:lpstr>
      <vt:lpstr>提  纲</vt:lpstr>
      <vt:lpstr>国际趋势</vt:lpstr>
      <vt:lpstr>国际趋势</vt:lpstr>
      <vt:lpstr>国家战略</vt:lpstr>
      <vt:lpstr>交叉融合  打造新特色</vt:lpstr>
      <vt:lpstr>新特色一：空天医学</vt:lpstr>
      <vt:lpstr>新特色一：空天医学</vt:lpstr>
      <vt:lpstr>新特色二：信息医学</vt:lpstr>
      <vt:lpstr>新特色二：信息医学</vt:lpstr>
      <vt:lpstr>新特色三：前沿医学</vt:lpstr>
      <vt:lpstr>新特色三：前沿医学</vt:lpstr>
      <vt:lpstr>提  纲</vt:lpstr>
      <vt:lpstr>医学创新中心：规划鸟瞰图</vt:lpstr>
      <vt:lpstr>医学创新中心：外部实景图</vt:lpstr>
      <vt:lpstr>医学创新中心：内部实景图</vt:lpstr>
      <vt:lpstr>北京市：支持新办学体举措</vt:lpstr>
      <vt:lpstr>多校区协同发展</vt:lpstr>
      <vt:lpstr>提  纲</vt:lpstr>
      <vt:lpstr>请 示</vt:lpstr>
      <vt:lpstr>幻灯片 46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macuo</dc:creator>
  <cp:lastModifiedBy>2014CB340304</cp:lastModifiedBy>
  <cp:revision>660</cp:revision>
  <dcterms:created xsi:type="dcterms:W3CDTF">2015-01-18T11:22:35Z</dcterms:created>
  <dcterms:modified xsi:type="dcterms:W3CDTF">2016-02-15T15:52:26Z</dcterms:modified>
</cp:coreProperties>
</file>